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8" r:id="rId4"/>
    <p:sldMasterId id="2147484152" r:id="rId5"/>
  </p:sldMasterIdLst>
  <p:notesMasterIdLst>
    <p:notesMasterId r:id="rId24"/>
  </p:notesMasterIdLst>
  <p:handoutMasterIdLst>
    <p:handoutMasterId r:id="rId25"/>
  </p:handoutMasterIdLst>
  <p:sldIdLst>
    <p:sldId id="271" r:id="rId6"/>
    <p:sldId id="290" r:id="rId7"/>
    <p:sldId id="370" r:id="rId8"/>
    <p:sldId id="380" r:id="rId9"/>
    <p:sldId id="329" r:id="rId10"/>
    <p:sldId id="328" r:id="rId11"/>
    <p:sldId id="381" r:id="rId12"/>
    <p:sldId id="382" r:id="rId13"/>
    <p:sldId id="379" r:id="rId14"/>
    <p:sldId id="383" r:id="rId15"/>
    <p:sldId id="384" r:id="rId16"/>
    <p:sldId id="378" r:id="rId17"/>
    <p:sldId id="332" r:id="rId18"/>
    <p:sldId id="307" r:id="rId19"/>
    <p:sldId id="308" r:id="rId20"/>
    <p:sldId id="305" r:id="rId21"/>
    <p:sldId id="302" r:id="rId22"/>
    <p:sldId id="301" r:id="rId23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Presentation Section" id="{B7A61D62-E276-42F7-BDF7-146CE31206EA}">
          <p14:sldIdLst>
            <p14:sldId id="271"/>
            <p14:sldId id="290"/>
            <p14:sldId id="370"/>
            <p14:sldId id="380"/>
            <p14:sldId id="329"/>
            <p14:sldId id="328"/>
            <p14:sldId id="381"/>
            <p14:sldId id="382"/>
            <p14:sldId id="379"/>
            <p14:sldId id="383"/>
            <p14:sldId id="384"/>
            <p14:sldId id="378"/>
            <p14:sldId id="332"/>
            <p14:sldId id="307"/>
            <p14:sldId id="308"/>
            <p14:sldId id="305"/>
            <p14:sldId id="302"/>
            <p14:sldId id="301"/>
          </p14:sldIdLst>
        </p14:section>
        <p14:section name="Appendix Section" id="{6C02A903-A0F1-4A79-A078-F07C1C6AB5A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elsea Gaylord" initials="C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ECFA"/>
    <a:srgbClr val="0099CC"/>
    <a:srgbClr val="00809A"/>
    <a:srgbClr val="00485C"/>
    <a:srgbClr val="399AB5"/>
    <a:srgbClr val="D96642"/>
    <a:srgbClr val="00B050"/>
    <a:srgbClr val="7030A0"/>
    <a:srgbClr val="AC3E8F"/>
    <a:srgbClr val="E3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2" autoAdjust="0"/>
    <p:restoredTop sz="81222" autoAdjust="0"/>
  </p:normalViewPr>
  <p:slideViewPr>
    <p:cSldViewPr>
      <p:cViewPr varScale="1">
        <p:scale>
          <a:sx n="51" d="100"/>
          <a:sy n="51" d="100"/>
        </p:scale>
        <p:origin x="163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1998" y="-9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A836B33-8C3A-40AB-BE47-3B2006EAD1D9}" type="datetimeFigureOut">
              <a:rPr lang="en-US"/>
              <a:pPr>
                <a:defRPr/>
              </a:pPr>
              <a:t>1/20/2023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wrap="square" lIns="91419" tIns="45709" rIns="91419" bIns="4570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wrap="square" lIns="91419" tIns="45709" rIns="91419" bIns="4570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A7C8EC4-B705-44FD-92C1-5925C8CF0F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882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wrap="square" lIns="93302" tIns="46651" rIns="93302" bIns="4665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wrap="square" lIns="93302" tIns="46651" rIns="93302" bIns="4665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32AA876-CEC9-4A3A-B3EC-2286065B9C46}" type="datetimeFigureOut">
              <a:rPr lang="en-US"/>
              <a:pPr>
                <a:defRPr/>
              </a:pPr>
              <a:t>1/20/2023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02" tIns="46651" rIns="93302" bIns="4665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7" y="4421189"/>
            <a:ext cx="5619750" cy="4189412"/>
          </a:xfrm>
          <a:prstGeom prst="rect">
            <a:avLst/>
          </a:prstGeom>
        </p:spPr>
        <p:txBody>
          <a:bodyPr vert="horz" lIns="93302" tIns="46651" rIns="93302" bIns="4665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wrap="square" lIns="93302" tIns="46651" rIns="93302" bIns="4665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wrap="square" lIns="93302" tIns="46651" rIns="93302" bIns="4665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80E7300-2FB6-4A91-BDAE-F305DAC808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049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0E7300-2FB6-4A91-BDAE-F305DAC8083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762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0A6F-BCA9-4497-B291-EA1C86987B96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387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0A6F-BCA9-4497-B291-EA1C86987B96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510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0A6F-BCA9-4497-B291-EA1C86987B96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9222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0A6F-BCA9-4497-B291-EA1C86987B96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8566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0A6F-BCA9-4497-B291-EA1C86987B96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6297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0A6F-BCA9-4497-B291-EA1C86987B96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6297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0A6F-BCA9-4497-B291-EA1C86987B96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6297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0A6F-BCA9-4497-B291-EA1C86987B96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6297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0A6F-BCA9-4497-B291-EA1C86987B96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629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0A6F-BCA9-4497-B291-EA1C86987B9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629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0A6F-BCA9-4497-B291-EA1C86987B96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140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0A6F-BCA9-4497-B291-EA1C86987B96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616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0A6F-BCA9-4497-B291-EA1C86987B96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629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0A6F-BCA9-4497-B291-EA1C86987B9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629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0A6F-BCA9-4497-B291-EA1C86987B96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473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0A6F-BCA9-4497-B291-EA1C86987B96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873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0A6F-BCA9-4497-B291-EA1C86987B96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475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Book Antiqua" panose="0204060205030503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37C34-9CDB-471D-8972-D2CFB1EB0627}" type="datetime1">
              <a:rPr lang="en-US" smtClean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F18E-0FFB-4398-B65A-3679DC7090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146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1179E-2AD2-4EA3-9841-50CAB623AEC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880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D37D-283A-4D6C-83D9-F4C90CB4DC1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314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9C18-6DEA-4D49-8827-04054E8930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659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1D299-B342-4981-9481-085AE923C5A5}" type="datetime1">
              <a:rPr lang="en-US" smtClean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41B0B-13D3-49E4-AF0E-1A60A69993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1D15-47CB-4C70-8436-5C28CC884C7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864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EAB83-D1E4-4B74-ABC5-1475C662DE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151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6AA0-CEA7-4A9F-AFF7-81BAA92341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978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314D4-D3AF-4155-814B-51CCF278E6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462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CB25-7C62-4F43-BE02-82148492F8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03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2501C-17D4-4667-9AA5-0E59632066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05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27EC-C0A6-4002-9A9C-E54A6ABE9B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511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610600" y="0"/>
            <a:ext cx="548640" cy="6858000"/>
          </a:xfrm>
          <a:prstGeom prst="rect">
            <a:avLst/>
          </a:prstGeom>
          <a:solidFill>
            <a:srgbClr val="008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610600" y="5486400"/>
            <a:ext cx="548640" cy="685800"/>
          </a:xfrm>
          <a:prstGeom prst="rect">
            <a:avLst/>
          </a:prstGeom>
          <a:solidFill>
            <a:srgbClr val="0048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648960"/>
            <a:ext cx="381000" cy="3708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100">
                <a:solidFill>
                  <a:srgbClr val="FFFFFF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pPr>
              <a:defRPr/>
            </a:pPr>
            <a:fld id="{B6441B0B-13D3-49E4-AF0E-1A60A69993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60984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7428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fld id="{33A16455-E492-4C04-82D2-E0CEDAFE5A89}" type="datetime1">
              <a:rPr lang="en-US" smtClean="0"/>
              <a:t>1/20/2023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-1" y="6446520"/>
            <a:ext cx="9159241" cy="411480"/>
          </a:xfrm>
          <a:prstGeom prst="rect">
            <a:avLst/>
          </a:prstGeom>
          <a:solidFill>
            <a:srgbClr val="D96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2" descr="C:\Users\nvetter\AppData\Local\Microsoft\Windows\Temporary Internet Files\Content.Outlook\9N79UAFJ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0" y="6501848"/>
            <a:ext cx="1581150" cy="34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-1" y="6558402"/>
            <a:ext cx="5019675" cy="27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Aft>
                <a:spcPts val="1000"/>
              </a:spcAft>
            </a:pPr>
            <a:r>
              <a:rPr lang="en-US" sz="1200" b="0" dirty="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Jobs  </a:t>
            </a:r>
            <a:r>
              <a:rPr lang="en-US" sz="1200" b="0" dirty="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  <a:sym typeface="Wingdings" pitchFamily="2" charset="2"/>
              </a:rPr>
              <a:t></a:t>
            </a:r>
            <a:r>
              <a:rPr lang="en-US" sz="1200" b="0" dirty="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  Transforming Government  </a:t>
            </a:r>
            <a:r>
              <a:rPr lang="en-US" sz="1200" b="0" dirty="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  <a:sym typeface="Wingdings" pitchFamily="2" charset="2"/>
              </a:rPr>
              <a:t></a:t>
            </a:r>
            <a:r>
              <a:rPr lang="en-US" sz="1200" b="0" dirty="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  Building Community	</a:t>
            </a:r>
          </a:p>
          <a:p>
            <a:pPr algn="l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Book Antiqua" panose="02040602050305030304" pitchFamily="18" charset="0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Lao UI" panose="020B0502040204020203" pitchFamily="34" charset="0"/>
          <a:ea typeface="+mn-ea"/>
          <a:cs typeface="Lao UI" panose="020B0502040204020203" pitchFamily="34" charset="0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Lao UI" panose="020B0502040204020203" pitchFamily="34" charset="0"/>
          <a:ea typeface="+mn-ea"/>
          <a:cs typeface="Lao UI" panose="020B0502040204020203" pitchFamily="34" charset="0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Lao UI" panose="020B0502040204020203" pitchFamily="34" charset="0"/>
          <a:ea typeface="+mn-ea"/>
          <a:cs typeface="Lao UI" panose="020B0502040204020203" pitchFamily="34" charset="0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Lao UI" panose="020B0502040204020203" pitchFamily="34" charset="0"/>
          <a:ea typeface="+mn-ea"/>
          <a:cs typeface="Lao UI" panose="020B0502040204020203" pitchFamily="34" charset="0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Lao UI" panose="020B0502040204020203" pitchFamily="34" charset="0"/>
          <a:ea typeface="+mn-ea"/>
          <a:cs typeface="Lao UI" panose="020B0502040204020203" pitchFamily="34" charset="0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F52D9A6-ACC6-4DED-848F-983E4F3B9D8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1/20/2023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EF384BD-07A6-42D2-AC98-A7F6267EBB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65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99387"/>
            <a:ext cx="9144000" cy="180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90800"/>
            <a:ext cx="3167772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04800" y="1017588"/>
            <a:ext cx="77724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Project Garnet</a:t>
            </a:r>
            <a:br>
              <a:rPr lang="en-US" sz="3600" dirty="0"/>
            </a:br>
            <a:r>
              <a:rPr lang="en-US" sz="4400" dirty="0"/>
              <a:t>Urban Renewal Plan</a:t>
            </a:r>
            <a:endParaRPr lang="en-US" sz="4400" dirty="0">
              <a:solidFill>
                <a:srgbClr val="0967B0"/>
              </a:solidFill>
              <a:latin typeface="Optima"/>
              <a:cs typeface="Optima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04800" y="2362199"/>
            <a:ext cx="5486400" cy="2737188"/>
          </a:xfrm>
        </p:spPr>
        <p:txBody>
          <a:bodyPr>
            <a:normAutofit fontScale="25000" lnSpcReduction="20000"/>
          </a:bodyPr>
          <a:lstStyle/>
          <a:p>
            <a:pPr algn="l"/>
            <a:endParaRPr lang="en-US" sz="2400" b="1" dirty="0">
              <a:latin typeface="Lao UI" panose="020B0502040204020203" pitchFamily="34" charset="0"/>
              <a:cs typeface="Lao UI" panose="020B0502040204020203" pitchFamily="34" charset="0"/>
            </a:endParaRPr>
          </a:p>
          <a:p>
            <a:r>
              <a:rPr lang="en-US" sz="8000" dirty="0">
                <a:solidFill>
                  <a:schemeClr val="tx1"/>
                </a:solidFill>
                <a:latin typeface="+mj-lt"/>
              </a:rPr>
              <a:t>Colorado Springs City Council</a:t>
            </a:r>
          </a:p>
          <a:p>
            <a:r>
              <a:rPr lang="en-US" sz="8000" dirty="0">
                <a:solidFill>
                  <a:schemeClr val="tx1"/>
                </a:solidFill>
                <a:latin typeface="+mj-lt"/>
              </a:rPr>
              <a:t>Work Session</a:t>
            </a:r>
          </a:p>
          <a:p>
            <a:pPr>
              <a:lnSpc>
                <a:spcPct val="120000"/>
              </a:lnSpc>
            </a:pPr>
            <a:r>
              <a:rPr lang="en-US" sz="8000" dirty="0">
                <a:solidFill>
                  <a:schemeClr val="tx1"/>
                </a:solidFill>
                <a:latin typeface="+mj-lt"/>
              </a:rPr>
              <a:t>January 23, 2023</a:t>
            </a:r>
          </a:p>
          <a:p>
            <a:pPr>
              <a:lnSpc>
                <a:spcPct val="120000"/>
              </a:lnSpc>
            </a:pPr>
            <a:endParaRPr lang="en-US" sz="50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US" sz="8000" dirty="0">
                <a:solidFill>
                  <a:schemeClr val="tx1"/>
                </a:solidFill>
                <a:latin typeface="+mj-lt"/>
              </a:rPr>
              <a:t>Jariah Walker</a:t>
            </a:r>
          </a:p>
          <a:p>
            <a:pPr>
              <a:lnSpc>
                <a:spcPct val="120000"/>
              </a:lnSpc>
            </a:pPr>
            <a:r>
              <a:rPr lang="en-US" sz="8000" dirty="0">
                <a:solidFill>
                  <a:schemeClr val="tx1"/>
                </a:solidFill>
                <a:latin typeface="+mj-lt"/>
              </a:rPr>
              <a:t>CSURA Executive Director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+mj-lt"/>
              </a:rPr>
              <a:t>Bob Cope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  <a:latin typeface="+mj-lt"/>
              </a:rPr>
              <a:t>Economic Development Officer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361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14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153399" cy="4343400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/>
              <a:t>URA designation to address statutory blight</a:t>
            </a:r>
          </a:p>
          <a:p>
            <a:r>
              <a:rPr lang="en-US" sz="4000" dirty="0"/>
              <a:t>To facilitate an extraordinary investment, job creation and economic growth</a:t>
            </a:r>
          </a:p>
          <a:p>
            <a:r>
              <a:rPr lang="en-US" sz="4000" dirty="0"/>
              <a:t>To make Colorado Springs competitive with other cities under consideration</a:t>
            </a:r>
            <a:br>
              <a:rPr lang="en-US" sz="4000" dirty="0"/>
            </a:br>
            <a:endParaRPr lang="en-US" sz="4000" dirty="0"/>
          </a:p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endParaRPr lang="en-US" dirty="0">
              <a:latin typeface="Lao UI" panose="020B0502040204020203" pitchFamily="34" charset="0"/>
              <a:cs typeface="Lao UI" panose="020B0502040204020203" pitchFamily="34" charset="0"/>
            </a:endParaRPr>
          </a:p>
          <a:p>
            <a:pPr marL="57150" indent="0">
              <a:buNone/>
            </a:pPr>
            <a:endParaRPr lang="en-US" dirty="0">
              <a:latin typeface="Lao UI" panose="020B0502040204020203" pitchFamily="34" charset="0"/>
              <a:cs typeface="Lao UI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E337F7-F382-F8C4-ADC7-D9E2B344F2DD}"/>
              </a:ext>
            </a:extLst>
          </p:cNvPr>
          <p:cNvSpPr txBox="1"/>
          <p:nvPr/>
        </p:nvSpPr>
        <p:spPr>
          <a:xfrm>
            <a:off x="636830" y="152400"/>
            <a:ext cx="40298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URA Designation</a:t>
            </a:r>
          </a:p>
        </p:txBody>
      </p:sp>
    </p:spTree>
    <p:extLst>
      <p:ext uri="{BB962C8B-B14F-4D97-AF65-F5344CB8AC3E}">
        <p14:creationId xmlns:p14="http://schemas.microsoft.com/office/powerpoint/2010/main" val="3625572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14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153399" cy="4343400"/>
          </a:xfrm>
        </p:spPr>
        <p:txBody>
          <a:bodyPr>
            <a:normAutofit/>
          </a:bodyPr>
          <a:lstStyle/>
          <a:p>
            <a:r>
              <a:rPr lang="en-US" sz="4000" dirty="0"/>
              <a:t>Existing Conditions Survey</a:t>
            </a:r>
          </a:p>
          <a:p>
            <a:r>
              <a:rPr lang="en-US" sz="4000" dirty="0"/>
              <a:t>Urban Renewal Plan</a:t>
            </a:r>
          </a:p>
          <a:p>
            <a:r>
              <a:rPr lang="en-US" sz="4000" dirty="0"/>
              <a:t>El Paso County Impact Report</a:t>
            </a:r>
            <a:br>
              <a:rPr lang="en-US" sz="4000" dirty="0"/>
            </a:br>
            <a:endParaRPr lang="en-US" sz="4000" dirty="0"/>
          </a:p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endParaRPr lang="en-US" dirty="0">
              <a:latin typeface="Lao UI" panose="020B0502040204020203" pitchFamily="34" charset="0"/>
              <a:cs typeface="Lao UI" panose="020B0502040204020203" pitchFamily="34" charset="0"/>
            </a:endParaRPr>
          </a:p>
          <a:p>
            <a:pPr marL="57150" indent="0">
              <a:buNone/>
            </a:pPr>
            <a:endParaRPr lang="en-US" dirty="0">
              <a:latin typeface="Lao UI" panose="020B0502040204020203" pitchFamily="34" charset="0"/>
              <a:cs typeface="Lao UI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E337F7-F382-F8C4-ADC7-D9E2B344F2DD}"/>
              </a:ext>
            </a:extLst>
          </p:cNvPr>
          <p:cNvSpPr txBox="1"/>
          <p:nvPr/>
        </p:nvSpPr>
        <p:spPr>
          <a:xfrm>
            <a:off x="636830" y="152400"/>
            <a:ext cx="40298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URA Designation</a:t>
            </a:r>
          </a:p>
        </p:txBody>
      </p:sp>
    </p:spTree>
    <p:extLst>
      <p:ext uri="{BB962C8B-B14F-4D97-AF65-F5344CB8AC3E}">
        <p14:creationId xmlns:p14="http://schemas.microsoft.com/office/powerpoint/2010/main" val="387918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14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399" y="2291762"/>
            <a:ext cx="8077200" cy="32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/>
              <a:t>Expansion</a:t>
            </a:r>
          </a:p>
          <a:p>
            <a:pPr marL="0" indent="0">
              <a:buNone/>
            </a:pPr>
            <a:r>
              <a:rPr lang="en-US" sz="4000" dirty="0"/>
              <a:t>15-Year Economic and Fiscal </a:t>
            </a:r>
            <a:br>
              <a:rPr lang="en-US" sz="4000" dirty="0"/>
            </a:br>
            <a:r>
              <a:rPr lang="en-US" sz="4000" dirty="0"/>
              <a:t>Impact Analyses</a:t>
            </a:r>
          </a:p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endParaRPr lang="en-US" dirty="0">
              <a:latin typeface="Lao UI" panose="020B0502040204020203" pitchFamily="34" charset="0"/>
              <a:cs typeface="Lao UI" panose="020B0502040204020203" pitchFamily="34" charset="0"/>
            </a:endParaRPr>
          </a:p>
          <a:p>
            <a:pPr marL="57150" indent="0">
              <a:buNone/>
            </a:pPr>
            <a:endParaRPr lang="en-US" dirty="0">
              <a:latin typeface="Lao UI" panose="020B0502040204020203" pitchFamily="34" charset="0"/>
              <a:cs typeface="Lao UI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B477D3-2D80-CB5F-34EE-892835790F15}"/>
              </a:ext>
            </a:extLst>
          </p:cNvPr>
          <p:cNvSpPr txBox="1"/>
          <p:nvPr/>
        </p:nvSpPr>
        <p:spPr>
          <a:xfrm flipH="1">
            <a:off x="762000" y="16996"/>
            <a:ext cx="548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+mn-lt"/>
              </a:rPr>
              <a:t>Economic &amp; Fiscal Impact Analysis</a:t>
            </a:r>
          </a:p>
        </p:txBody>
      </p:sp>
    </p:spTree>
    <p:extLst>
      <p:ext uri="{BB962C8B-B14F-4D97-AF65-F5344CB8AC3E}">
        <p14:creationId xmlns:p14="http://schemas.microsoft.com/office/powerpoint/2010/main" val="3758086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14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6934200" cy="8382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/>
              <a:t>Expansion: </a:t>
            </a:r>
            <a:r>
              <a:rPr lang="en-US" sz="4000" dirty="0"/>
              <a:t>Economic Impact</a:t>
            </a:r>
            <a:endParaRPr lang="en-US" sz="4000" dirty="0">
              <a:solidFill>
                <a:srgbClr val="0967B0"/>
              </a:solidFill>
              <a:latin typeface="Optima"/>
              <a:cs typeface="Optima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15-Year Analysis of New Community Benefits from Expansion</a:t>
            </a:r>
            <a:endParaRPr lang="en-US" sz="2800" dirty="0"/>
          </a:p>
          <a:p>
            <a:pPr marL="57150" indent="0">
              <a:buNone/>
            </a:pPr>
            <a:endParaRPr lang="en-US" sz="2800" dirty="0">
              <a:latin typeface="Lao UI" panose="020B0502040204020203" pitchFamily="34" charset="0"/>
              <a:cs typeface="Lao UI" panose="020B0502040204020203" pitchFamily="34" charset="0"/>
            </a:endParaRPr>
          </a:p>
          <a:p>
            <a:pPr marL="57150" indent="0">
              <a:buNone/>
            </a:pPr>
            <a:endParaRPr lang="en-US" dirty="0">
              <a:latin typeface="Lao UI" panose="020B0502040204020203" pitchFamily="34" charset="0"/>
              <a:cs typeface="Lao UI" panose="020B0502040204020203" pitchFamily="34" charset="0"/>
            </a:endParaRPr>
          </a:p>
          <a:p>
            <a:pPr marL="57150" indent="0">
              <a:buNone/>
            </a:pPr>
            <a:endParaRPr lang="en-US" dirty="0">
              <a:latin typeface="Lao UI" panose="020B0502040204020203" pitchFamily="34" charset="0"/>
              <a:cs typeface="Lao UI" panose="020B0502040204020203" pitchFamily="34" charset="0"/>
            </a:endParaRPr>
          </a:p>
          <a:p>
            <a:pPr marL="57150" indent="0">
              <a:buNone/>
            </a:pPr>
            <a:endParaRPr lang="en-US" dirty="0">
              <a:latin typeface="Lao UI" panose="020B0502040204020203" pitchFamily="34" charset="0"/>
              <a:cs typeface="Lao UI" panose="020B0502040204020203" pitchFamily="34" charset="0"/>
            </a:endParaRPr>
          </a:p>
          <a:p>
            <a:pPr marL="57150" indent="0">
              <a:buNone/>
            </a:pPr>
            <a:endParaRPr lang="en-US" dirty="0">
              <a:latin typeface="Lao UI" panose="020B0502040204020203" pitchFamily="34" charset="0"/>
              <a:cs typeface="Lao UI" panose="020B0502040204020203" pitchFamily="34" charset="0"/>
            </a:endParaRPr>
          </a:p>
          <a:p>
            <a:pPr marL="57150" indent="0">
              <a:buNone/>
            </a:pPr>
            <a:endParaRPr lang="en-US" sz="2000" dirty="0">
              <a:latin typeface="Lao UI" panose="020B0502040204020203" pitchFamily="34" charset="0"/>
              <a:cs typeface="Lao UI" panose="020B0502040204020203" pitchFamily="34" charset="0"/>
            </a:endParaRPr>
          </a:p>
          <a:p>
            <a:pPr marL="57150" indent="0">
              <a:buNone/>
            </a:pPr>
            <a:endParaRPr lang="en-US" sz="2000" dirty="0">
              <a:latin typeface="Lao UI" panose="020B0502040204020203" pitchFamily="34" charset="0"/>
              <a:cs typeface="Lao UI" panose="020B0502040204020203" pitchFamily="34" charset="0"/>
            </a:endParaRPr>
          </a:p>
          <a:p>
            <a:pPr marL="57150" indent="0">
              <a:buNone/>
            </a:pPr>
            <a:endParaRPr lang="en-US" sz="1400" dirty="0"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763255"/>
              </p:ext>
            </p:extLst>
          </p:nvPr>
        </p:nvGraphicFramePr>
        <p:xfrm>
          <a:off x="524272" y="2157724"/>
          <a:ext cx="8095456" cy="174649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85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0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4893">
                <a:tc>
                  <a:txBody>
                    <a:bodyPr/>
                    <a:lstStyle/>
                    <a:p>
                      <a:r>
                        <a:rPr lang="en-US" dirty="0"/>
                        <a:t>New Community Benefits – Permanent Jobs</a:t>
                      </a:r>
                    </a:p>
                  </a:txBody>
                  <a:tcPr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15 Year Total</a:t>
                      </a:r>
                      <a:endParaRPr lang="en-US" dirty="0"/>
                    </a:p>
                  </a:txBody>
                  <a:tcPr>
                    <a:solidFill>
                      <a:srgbClr val="00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747">
                <a:tc>
                  <a:txBody>
                    <a:bodyPr/>
                    <a:lstStyle/>
                    <a:p>
                      <a:pPr lvl="0"/>
                      <a:r>
                        <a:rPr lang="en-US" sz="2400" i="0" u="none" dirty="0"/>
                        <a:t>Direct Jobs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0" dirty="0">
                          <a:solidFill>
                            <a:schemeClr val="tx1"/>
                          </a:solidFill>
                        </a:rPr>
                        <a:t>631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68841"/>
                  </a:ext>
                </a:extLst>
              </a:tr>
              <a:tr h="395284">
                <a:tc>
                  <a:txBody>
                    <a:bodyPr/>
                    <a:lstStyle/>
                    <a:p>
                      <a:pPr lvl="0"/>
                      <a:r>
                        <a:rPr lang="en-US" sz="2400" i="0" u="none" dirty="0"/>
                        <a:t>Indirect/Induced Jobs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0" dirty="0">
                          <a:solidFill>
                            <a:schemeClr val="tx1"/>
                          </a:solidFill>
                        </a:rPr>
                        <a:t>583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431546"/>
                  </a:ext>
                </a:extLst>
              </a:tr>
              <a:tr h="396800">
                <a:tc>
                  <a:txBody>
                    <a:bodyPr/>
                    <a:lstStyle/>
                    <a:p>
                      <a:r>
                        <a:rPr lang="en-US" sz="2400" b="1" dirty="0"/>
                        <a:t>Total Permanent Jobs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chemeClr val="tx1"/>
                          </a:solidFill>
                        </a:rPr>
                        <a:t>1,214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96589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7B02415-6B6B-43FB-AE9F-F475A94997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928425"/>
              </p:ext>
            </p:extLst>
          </p:nvPr>
        </p:nvGraphicFramePr>
        <p:xfrm>
          <a:off x="524272" y="5168728"/>
          <a:ext cx="8095457" cy="123926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04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7929">
                  <a:extLst>
                    <a:ext uri="{9D8B030D-6E8A-4147-A177-3AD203B41FA5}">
                      <a16:colId xmlns:a16="http://schemas.microsoft.com/office/drawing/2014/main" val="504117852"/>
                    </a:ext>
                  </a:extLst>
                </a:gridCol>
              </a:tblGrid>
              <a:tr h="416301">
                <a:tc>
                  <a:txBody>
                    <a:bodyPr/>
                    <a:lstStyle/>
                    <a:p>
                      <a:r>
                        <a:rPr lang="en-US" dirty="0"/>
                        <a:t>New Community Benefits – GMP</a:t>
                      </a:r>
                    </a:p>
                  </a:txBody>
                  <a:tcPr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15 Year Total</a:t>
                      </a:r>
                      <a:endParaRPr lang="en-US" dirty="0"/>
                    </a:p>
                  </a:txBody>
                  <a:tcPr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Average Annual</a:t>
                      </a:r>
                    </a:p>
                  </a:txBody>
                  <a:tcPr>
                    <a:solidFill>
                      <a:srgbClr val="00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301">
                <a:tc>
                  <a:txBody>
                    <a:bodyPr/>
                    <a:lstStyle/>
                    <a:p>
                      <a:r>
                        <a:rPr lang="en-US" sz="2400" b="1" dirty="0"/>
                        <a:t>Total Value Added</a:t>
                      </a:r>
                      <a:br>
                        <a:rPr lang="en-US" sz="2400" b="1" dirty="0"/>
                      </a:br>
                      <a:r>
                        <a:rPr lang="en-US" sz="2400" b="0" dirty="0"/>
                        <a:t>(Gross</a:t>
                      </a:r>
                      <a:r>
                        <a:rPr lang="en-US" sz="2400" b="0" baseline="0" dirty="0"/>
                        <a:t> Metropolitan Product)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$2.2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$148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E2684418-F3C8-4D7C-835C-3DC80A4716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471810"/>
              </p:ext>
            </p:extLst>
          </p:nvPr>
        </p:nvGraphicFramePr>
        <p:xfrm>
          <a:off x="524272" y="4120648"/>
          <a:ext cx="8093684" cy="828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03156">
                  <a:extLst>
                    <a:ext uri="{9D8B030D-6E8A-4147-A177-3AD203B41FA5}">
                      <a16:colId xmlns:a16="http://schemas.microsoft.com/office/drawing/2014/main" val="341805889"/>
                    </a:ext>
                  </a:extLst>
                </a:gridCol>
                <a:gridCol w="3590528">
                  <a:extLst>
                    <a:ext uri="{9D8B030D-6E8A-4147-A177-3AD203B41FA5}">
                      <a16:colId xmlns:a16="http://schemas.microsoft.com/office/drawing/2014/main" val="36016907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New Community Benefits – Construction Jobs</a:t>
                      </a:r>
                    </a:p>
                  </a:txBody>
                  <a:tcPr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860568"/>
                  </a:ext>
                </a:extLst>
              </a:tr>
              <a:tr h="220122">
                <a:tc>
                  <a:txBody>
                    <a:bodyPr/>
                    <a:lstStyle/>
                    <a:p>
                      <a:r>
                        <a:rPr lang="en-US" sz="2400" b="1" dirty="0"/>
                        <a:t>Total Construction Jobs </a:t>
                      </a:r>
                    </a:p>
                  </a:txBody>
                  <a:tcPr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4,268</a:t>
                      </a:r>
                    </a:p>
                  </a:txBody>
                  <a:tcPr>
                    <a:solidFill>
                      <a:srgbClr val="D2E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591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6630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14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6934200" cy="838200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Expansion: </a:t>
            </a:r>
            <a:r>
              <a:rPr lang="en-US" dirty="0"/>
              <a:t>Fiscal Impact</a:t>
            </a:r>
            <a:endParaRPr lang="en-US" dirty="0">
              <a:solidFill>
                <a:srgbClr val="0967B0"/>
              </a:solidFill>
              <a:latin typeface="Optima"/>
              <a:cs typeface="Optima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799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15-Year Analysis of </a:t>
            </a:r>
            <a:r>
              <a:rPr lang="en-US" sz="2600" b="1" u="sng" dirty="0"/>
              <a:t>Gross</a:t>
            </a:r>
            <a:r>
              <a:rPr lang="en-US" sz="2600" b="1" dirty="0"/>
              <a:t> New City Revenue from Expansion</a:t>
            </a:r>
            <a:endParaRPr lang="en-US" sz="2600" b="1" dirty="0">
              <a:latin typeface="Lao UI" panose="020B0502040204020203" pitchFamily="34" charset="0"/>
              <a:cs typeface="Lao UI" panose="020B0502040204020203" pitchFamily="34" charset="0"/>
            </a:endParaRPr>
          </a:p>
          <a:p>
            <a:pPr marL="0" indent="0">
              <a:buNone/>
            </a:pPr>
            <a:r>
              <a:rPr lang="en-US" sz="2000" dirty="0"/>
              <a:t>*No Sunset</a:t>
            </a:r>
            <a:endParaRPr lang="en-US" sz="2800" dirty="0"/>
          </a:p>
          <a:p>
            <a:pPr marL="0" indent="0">
              <a:buNone/>
            </a:pPr>
            <a:endParaRPr lang="en-US" dirty="0">
              <a:latin typeface="Lao UI" panose="020B0502040204020203" pitchFamily="34" charset="0"/>
              <a:cs typeface="Lao UI" panose="020B0502040204020203" pitchFamily="34" charset="0"/>
            </a:endParaRPr>
          </a:p>
          <a:p>
            <a:pPr marL="0" indent="0">
              <a:buNone/>
            </a:pPr>
            <a:endParaRPr lang="en-US" dirty="0">
              <a:latin typeface="Lao UI" panose="020B0502040204020203" pitchFamily="34" charset="0"/>
              <a:cs typeface="Lao UI" panose="020B0502040204020203" pitchFamily="34" charset="0"/>
            </a:endParaRPr>
          </a:p>
          <a:p>
            <a:pPr marL="0" indent="0">
              <a:buNone/>
            </a:pPr>
            <a:endParaRPr lang="en-US" dirty="0">
              <a:latin typeface="Lao UI" panose="020B0502040204020203" pitchFamily="34" charset="0"/>
              <a:cs typeface="Lao UI" panose="020B0502040204020203" pitchFamily="34" charset="0"/>
            </a:endParaRPr>
          </a:p>
          <a:p>
            <a:pPr marL="0" indent="0">
              <a:buNone/>
            </a:pPr>
            <a:endParaRPr lang="en-US" dirty="0">
              <a:latin typeface="Lao UI" panose="020B0502040204020203" pitchFamily="34" charset="0"/>
              <a:cs typeface="Lao UI" panose="020B0502040204020203" pitchFamily="34" charset="0"/>
            </a:endParaRPr>
          </a:p>
          <a:p>
            <a:pPr marL="0" indent="0">
              <a:buNone/>
            </a:pPr>
            <a:endParaRPr lang="en-US" dirty="0">
              <a:latin typeface="Lao UI" panose="020B0502040204020203" pitchFamily="34" charset="0"/>
              <a:cs typeface="Lao UI" panose="020B0502040204020203" pitchFamily="34" charset="0"/>
            </a:endParaRPr>
          </a:p>
          <a:p>
            <a:pPr marL="0" indent="0">
              <a:buNone/>
            </a:pPr>
            <a:endParaRPr lang="en-US" dirty="0">
              <a:latin typeface="Lao UI" panose="020B0502040204020203" pitchFamily="34" charset="0"/>
              <a:cs typeface="Lao UI" panose="020B0502040204020203" pitchFamily="34" charset="0"/>
            </a:endParaRPr>
          </a:p>
          <a:p>
            <a:pPr marL="0" indent="0">
              <a:buNone/>
            </a:pPr>
            <a:endParaRPr lang="en-US" dirty="0">
              <a:latin typeface="Lao UI" panose="020B0502040204020203" pitchFamily="34" charset="0"/>
              <a:cs typeface="Lao UI" panose="020B0502040204020203" pitchFamily="34" charset="0"/>
            </a:endParaRPr>
          </a:p>
          <a:p>
            <a:pPr marL="0" indent="0">
              <a:buNone/>
            </a:pPr>
            <a:endParaRPr lang="en-US" dirty="0">
              <a:latin typeface="Lao UI" panose="020B0502040204020203" pitchFamily="34" charset="0"/>
              <a:cs typeface="Lao UI" panose="020B0502040204020203" pitchFamily="34" charset="0"/>
            </a:endParaRPr>
          </a:p>
          <a:p>
            <a:pPr marL="0" indent="0">
              <a:buNone/>
            </a:pPr>
            <a:endParaRPr lang="en-US" sz="2200" dirty="0">
              <a:latin typeface="Lao UI" panose="020B0502040204020203" pitchFamily="34" charset="0"/>
              <a:cs typeface="Lao UI" panose="020B0502040204020203" pitchFamily="34" charset="0"/>
            </a:endParaRPr>
          </a:p>
          <a:p>
            <a:pPr marL="0" indent="0">
              <a:buNone/>
            </a:pPr>
            <a:endParaRPr lang="en-US" sz="2200" dirty="0">
              <a:latin typeface="Lao UI" panose="020B0502040204020203" pitchFamily="34" charset="0"/>
              <a:cs typeface="Lao UI" panose="020B0502040204020203" pitchFamily="34" charset="0"/>
            </a:endParaRPr>
          </a:p>
          <a:p>
            <a:pPr marL="0" indent="0">
              <a:buNone/>
            </a:pPr>
            <a:endParaRPr lang="en-US" dirty="0">
              <a:latin typeface="Lao UI" panose="020B0502040204020203" pitchFamily="34" charset="0"/>
              <a:cs typeface="Lao UI" panose="020B0502040204020203" pitchFamily="34" charset="0"/>
            </a:endParaRPr>
          </a:p>
          <a:p>
            <a:pPr marL="57150" indent="0">
              <a:buNone/>
            </a:pPr>
            <a:endParaRPr lang="en-US" dirty="0">
              <a:latin typeface="Lao UI" panose="020B0502040204020203" pitchFamily="34" charset="0"/>
              <a:cs typeface="Lao UI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091173"/>
              </p:ext>
            </p:extLst>
          </p:nvPr>
        </p:nvGraphicFramePr>
        <p:xfrm>
          <a:off x="381000" y="2788920"/>
          <a:ext cx="8381999" cy="1463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1707">
                <a:tc>
                  <a:txBody>
                    <a:bodyPr/>
                    <a:lstStyle/>
                    <a:p>
                      <a:r>
                        <a:rPr lang="en-US" dirty="0"/>
                        <a:t>New City Revenue from Expansion</a:t>
                      </a:r>
                    </a:p>
                  </a:txBody>
                  <a:tcPr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15 Year Total</a:t>
                      </a:r>
                      <a:endParaRPr lang="en-US" dirty="0"/>
                    </a:p>
                  </a:txBody>
                  <a:tcPr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Average Annual </a:t>
                      </a:r>
                    </a:p>
                  </a:txBody>
                  <a:tcPr>
                    <a:solidFill>
                      <a:srgbClr val="00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043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Total New City Revenue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(Gross)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$54,693,919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$3,646,270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81000" y="6125517"/>
            <a:ext cx="739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200" dirty="0">
                <a:latin typeface="Lao UI" panose="020B0502040204020203" pitchFamily="34" charset="0"/>
                <a:cs typeface="Lao UI" panose="020B0502040204020203" pitchFamily="34" charset="0"/>
              </a:rPr>
              <a:t>* Indicates item scheduled to sunset; calculations assume special fund taxes are renewed after sunset.</a:t>
            </a:r>
          </a:p>
          <a:p>
            <a:pPr marL="0" indent="0">
              <a:buNone/>
            </a:pPr>
            <a:r>
              <a:rPr lang="en-US" sz="1200" dirty="0">
                <a:latin typeface="Lao UI" panose="020B0502040204020203" pitchFamily="34" charset="0"/>
                <a:cs typeface="Lao UI" panose="020B0502040204020203" pitchFamily="34" charset="0"/>
              </a:rPr>
              <a:t>* See Appendix slide 23 for breakdown of calculations.</a:t>
            </a:r>
          </a:p>
        </p:txBody>
      </p:sp>
    </p:spTree>
    <p:extLst>
      <p:ext uri="{BB962C8B-B14F-4D97-AF65-F5344CB8AC3E}">
        <p14:creationId xmlns:p14="http://schemas.microsoft.com/office/powerpoint/2010/main" val="408770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14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6934200" cy="838200"/>
          </a:xfrm>
        </p:spPr>
        <p:txBody>
          <a:bodyPr>
            <a:normAutofit/>
          </a:bodyPr>
          <a:lstStyle/>
          <a:p>
            <a:pPr algn="l"/>
            <a:r>
              <a:rPr lang="en-US" sz="3400" b="1" dirty="0"/>
              <a:t>Expansion: </a:t>
            </a:r>
            <a:r>
              <a:rPr lang="en-US" sz="3400" dirty="0"/>
              <a:t>Calculation of Incentives</a:t>
            </a:r>
            <a:endParaRPr lang="en-US" sz="3400" dirty="0">
              <a:solidFill>
                <a:srgbClr val="0967B0"/>
              </a:solidFill>
              <a:latin typeface="Optima"/>
              <a:cs typeface="Optima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599" y="1600200"/>
            <a:ext cx="8686801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Calculation of Incentives for Expansion</a:t>
            </a:r>
            <a:r>
              <a:rPr lang="en-US" sz="2400" dirty="0"/>
              <a:t>: City Sales and Use Tax Rebates over a 15-Year EDA Agreement</a:t>
            </a:r>
          </a:p>
          <a:p>
            <a:pPr marL="0" indent="0">
              <a:buNone/>
            </a:pPr>
            <a:endParaRPr lang="en-US" dirty="0">
              <a:latin typeface="Lao UI" panose="020B0502040204020203" pitchFamily="34" charset="0"/>
              <a:cs typeface="Lao UI" panose="020B0502040204020203" pitchFamily="34" charset="0"/>
            </a:endParaRPr>
          </a:p>
          <a:p>
            <a:pPr marL="57150" indent="0">
              <a:buNone/>
            </a:pPr>
            <a:endParaRPr lang="en-US" dirty="0"/>
          </a:p>
          <a:p>
            <a:pPr marL="57150" indent="0">
              <a:buNone/>
            </a:pPr>
            <a:endParaRPr lang="en-US" dirty="0">
              <a:latin typeface="Lao UI" panose="020B0502040204020203" pitchFamily="34" charset="0"/>
              <a:cs typeface="Lao UI" panose="020B0502040204020203" pitchFamily="34" charset="0"/>
            </a:endParaRPr>
          </a:p>
          <a:p>
            <a:pPr marL="57150" indent="0">
              <a:buNone/>
            </a:pPr>
            <a:endParaRPr lang="en-US" dirty="0">
              <a:latin typeface="Lao UI" panose="020B0502040204020203" pitchFamily="34" charset="0"/>
              <a:cs typeface="Lao UI" panose="020B0502040204020203" pitchFamily="34" charset="0"/>
            </a:endParaRPr>
          </a:p>
          <a:p>
            <a:pPr marL="57150" indent="0">
              <a:buNone/>
            </a:pPr>
            <a:endParaRPr lang="en-US" dirty="0">
              <a:latin typeface="Lao UI" panose="020B0502040204020203" pitchFamily="34" charset="0"/>
              <a:cs typeface="Lao UI" panose="020B0502040204020203" pitchFamily="34" charset="0"/>
            </a:endParaRPr>
          </a:p>
          <a:p>
            <a:pPr marL="57150" indent="0">
              <a:buNone/>
            </a:pPr>
            <a:endParaRPr lang="en-US" dirty="0">
              <a:latin typeface="Lao UI" panose="020B0502040204020203" pitchFamily="34" charset="0"/>
              <a:cs typeface="Lao UI" panose="020B0502040204020203" pitchFamily="34" charset="0"/>
            </a:endParaRPr>
          </a:p>
          <a:p>
            <a:pPr marL="57150" indent="0">
              <a:buNone/>
            </a:pPr>
            <a:endParaRPr lang="en-US" dirty="0"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602414"/>
              </p:ext>
            </p:extLst>
          </p:nvPr>
        </p:nvGraphicFramePr>
        <p:xfrm>
          <a:off x="380999" y="2606858"/>
          <a:ext cx="8382000" cy="30776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87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7342">
                <a:tc>
                  <a:txBody>
                    <a:bodyPr/>
                    <a:lstStyle/>
                    <a:p>
                      <a:r>
                        <a:rPr lang="en-US" dirty="0"/>
                        <a:t>City Sales and Use Tax Rebate</a:t>
                      </a:r>
                    </a:p>
                  </a:txBody>
                  <a:tcPr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</a:t>
                      </a:r>
                    </a:p>
                  </a:txBody>
                  <a:tcPr>
                    <a:solidFill>
                      <a:srgbClr val="00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575">
                <a:tc>
                  <a:txBody>
                    <a:bodyPr/>
                    <a:lstStyle/>
                    <a:p>
                      <a:r>
                        <a:rPr lang="en-US" sz="2400" dirty="0"/>
                        <a:t>Business Personal Property </a:t>
                      </a:r>
                    </a:p>
                    <a:p>
                      <a:r>
                        <a:rPr lang="en-US" sz="2400" dirty="0"/>
                        <a:t>(Machinery</a:t>
                      </a:r>
                      <a:r>
                        <a:rPr lang="en-US" sz="2400" baseline="0" dirty="0"/>
                        <a:t> and Equipment)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$5,265,000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101">
                <a:tc>
                  <a:txBody>
                    <a:bodyPr/>
                    <a:lstStyle/>
                    <a:p>
                      <a:r>
                        <a:rPr lang="en-US" sz="2400" dirty="0"/>
                        <a:t>Construction Materials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$1,400,000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043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8499">
                <a:tc>
                  <a:txBody>
                    <a:bodyPr/>
                    <a:lstStyle/>
                    <a:p>
                      <a:r>
                        <a:rPr lang="en-US" sz="2400" b="1" dirty="0"/>
                        <a:t>Total Estimated</a:t>
                      </a:r>
                      <a:r>
                        <a:rPr lang="en-US" sz="2400" b="1" baseline="0" dirty="0"/>
                        <a:t> Sales and Use Tax Rebate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$6,665,000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8941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14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6934200" cy="838200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Expansion: </a:t>
            </a:r>
            <a:r>
              <a:rPr lang="en-US" dirty="0"/>
              <a:t>Fiscal Impact</a:t>
            </a:r>
            <a:endParaRPr lang="en-US" dirty="0">
              <a:solidFill>
                <a:srgbClr val="0967B0"/>
              </a:solidFill>
              <a:latin typeface="Optima"/>
              <a:cs typeface="Optima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1692275"/>
            <a:ext cx="86106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15-Year Analysis of </a:t>
            </a:r>
            <a:r>
              <a:rPr lang="en-US" sz="2600" b="1" u="sng" dirty="0"/>
              <a:t>Net</a:t>
            </a:r>
            <a:r>
              <a:rPr lang="en-US" sz="2600" b="1" dirty="0"/>
              <a:t> New City Revenue from Expansion</a:t>
            </a:r>
            <a:endParaRPr lang="en-US" sz="2600" b="1" dirty="0">
              <a:latin typeface="Lao UI" panose="020B0502040204020203" pitchFamily="34" charset="0"/>
              <a:cs typeface="Lao UI" panose="020B0502040204020203" pitchFamily="34" charset="0"/>
            </a:endParaRPr>
          </a:p>
          <a:p>
            <a:pPr marL="0" indent="0">
              <a:buNone/>
            </a:pPr>
            <a:r>
              <a:rPr lang="en-US" sz="2000" dirty="0"/>
              <a:t>*No Sunset</a:t>
            </a:r>
          </a:p>
          <a:p>
            <a:pPr marL="0" indent="0">
              <a:buNone/>
            </a:pPr>
            <a:endParaRPr lang="en-US" dirty="0">
              <a:latin typeface="Lao UI" panose="020B0502040204020203" pitchFamily="34" charset="0"/>
              <a:cs typeface="Lao UI" panose="020B0502040204020203" pitchFamily="34" charset="0"/>
            </a:endParaRPr>
          </a:p>
          <a:p>
            <a:pPr marL="57150" indent="0">
              <a:buNone/>
            </a:pPr>
            <a:endParaRPr lang="en-US" dirty="0">
              <a:latin typeface="Lao UI" panose="020B0502040204020203" pitchFamily="34" charset="0"/>
              <a:cs typeface="Lao UI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593663"/>
              </p:ext>
            </p:extLst>
          </p:nvPr>
        </p:nvGraphicFramePr>
        <p:xfrm>
          <a:off x="457200" y="2557221"/>
          <a:ext cx="7772400" cy="32941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r>
                        <a:rPr lang="en-US" dirty="0"/>
                        <a:t>New City Revenue from Expansion</a:t>
                      </a:r>
                    </a:p>
                  </a:txBody>
                  <a:tcPr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 Year Total</a:t>
                      </a:r>
                    </a:p>
                  </a:txBody>
                  <a:tcPr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Average Annual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rgbClr val="00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0460">
                <a:tc>
                  <a:txBody>
                    <a:bodyPr/>
                    <a:lstStyle/>
                    <a:p>
                      <a:r>
                        <a:rPr lang="en-US" sz="2400" dirty="0"/>
                        <a:t>Total New City Revenue</a:t>
                      </a:r>
                      <a:r>
                        <a:rPr lang="en-US" sz="2400" baseline="0" dirty="0"/>
                        <a:t> (Gross)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$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54,693,919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$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3,646,270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2400" dirty="0"/>
                        <a:t>City Incentive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($6,665,000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($444,333)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249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8079">
                <a:tc>
                  <a:txBody>
                    <a:bodyPr/>
                    <a:lstStyle/>
                    <a:p>
                      <a:r>
                        <a:rPr lang="en-US" sz="2400" b="1" dirty="0"/>
                        <a:t>Total New City Revenue (Net)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$48,028,919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$3,201,937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6677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14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6934200" cy="838200"/>
          </a:xfrm>
        </p:spPr>
        <p:txBody>
          <a:bodyPr/>
          <a:lstStyle/>
          <a:p>
            <a:pPr algn="l"/>
            <a:r>
              <a:rPr lang="en-US" dirty="0"/>
              <a:t>Staff Recommendation</a:t>
            </a:r>
            <a:endParaRPr lang="en-US" dirty="0">
              <a:solidFill>
                <a:srgbClr val="0967B0"/>
              </a:solidFill>
              <a:latin typeface="Optima"/>
              <a:cs typeface="Optima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7620000" cy="4800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Approval of a resolution making certain legislative findings and approving the Project Garnet Urban Renewal Plan.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Approval of a resolution approving a Cooperation Agreement between the Colorado Springs Urban Renewal Authority 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and the City of Colorado Springs to promote redevelopment and assist with financing of public improvements for the Project Garnet project pursuant to Colorado Revised Statute Section 31-25-107(9)(a)(II) </a:t>
            </a:r>
            <a:endParaRPr lang="en-US" dirty="0"/>
          </a:p>
          <a:p>
            <a:pPr marL="0" indent="0">
              <a:buNone/>
            </a:pPr>
            <a:endParaRPr lang="en-US" dirty="0">
              <a:latin typeface="Lao UI" panose="020B0502040204020203" pitchFamily="34" charset="0"/>
              <a:cs typeface="Lao UI" panose="020B0502040204020203" pitchFamily="34" charset="0"/>
            </a:endParaRPr>
          </a:p>
          <a:p>
            <a:pPr marL="57150" indent="0">
              <a:buNone/>
            </a:pPr>
            <a:endParaRPr lang="en-US" dirty="0">
              <a:latin typeface="Lao UI" panose="020B0502040204020203" pitchFamily="34" charset="0"/>
              <a:cs typeface="Lao UI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218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14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6858000" cy="838200"/>
          </a:xfrm>
        </p:spPr>
        <p:txBody>
          <a:bodyPr/>
          <a:lstStyle/>
          <a:p>
            <a:pPr algn="l"/>
            <a:r>
              <a:rPr lang="en-US" dirty="0"/>
              <a:t>Questions?</a:t>
            </a:r>
            <a:endParaRPr lang="en-US" dirty="0">
              <a:solidFill>
                <a:srgbClr val="0967B0"/>
              </a:solidFill>
              <a:latin typeface="Optima"/>
              <a:cs typeface="Optima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76200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Lao UI" panose="020B0502040204020203" pitchFamily="34" charset="0"/>
              <a:cs typeface="Lao UI" panose="020B0502040204020203" pitchFamily="34" charset="0"/>
            </a:endParaRPr>
          </a:p>
          <a:p>
            <a:pPr marL="57150" indent="0">
              <a:buNone/>
            </a:pPr>
            <a:endParaRPr lang="en-US" dirty="0">
              <a:latin typeface="Lao UI" panose="020B0502040204020203" pitchFamily="34" charset="0"/>
              <a:cs typeface="Lao UI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13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14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6934200" cy="838200"/>
          </a:xfrm>
        </p:spPr>
        <p:txBody>
          <a:bodyPr/>
          <a:lstStyle/>
          <a:p>
            <a:pPr algn="l"/>
            <a:r>
              <a:rPr lang="en-US" dirty="0"/>
              <a:t>Presentation Overview</a:t>
            </a:r>
            <a:endParaRPr lang="en-US" dirty="0">
              <a:solidFill>
                <a:srgbClr val="0967B0"/>
              </a:solidFill>
              <a:latin typeface="Optima"/>
              <a:cs typeface="Optima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95299" y="1769423"/>
            <a:ext cx="8153400" cy="4800600"/>
          </a:xfrm>
        </p:spPr>
        <p:txBody>
          <a:bodyPr>
            <a:normAutofit/>
          </a:bodyPr>
          <a:lstStyle/>
          <a:p>
            <a:r>
              <a:rPr lang="en-US" sz="4000" dirty="0"/>
              <a:t>Project Garnet Overview</a:t>
            </a:r>
          </a:p>
          <a:p>
            <a:r>
              <a:rPr lang="en-US" sz="4000" dirty="0"/>
              <a:t>Urban Renewal Designation</a:t>
            </a:r>
          </a:p>
          <a:p>
            <a:r>
              <a:rPr lang="en-US" sz="4000" dirty="0"/>
              <a:t>Economic and Fiscal Impact Analyses</a:t>
            </a:r>
          </a:p>
          <a:p>
            <a:r>
              <a:rPr lang="en-US" sz="4000" dirty="0"/>
              <a:t>Staff Recommendation</a:t>
            </a:r>
          </a:p>
          <a:p>
            <a:r>
              <a:rPr lang="en-US" sz="4000" dirty="0"/>
              <a:t>Questions</a:t>
            </a:r>
          </a:p>
          <a:p>
            <a:pPr marL="0" indent="0">
              <a:buNone/>
            </a:pPr>
            <a:endParaRPr lang="en-US" dirty="0">
              <a:latin typeface="Lao UI" panose="020B0502040204020203" pitchFamily="34" charset="0"/>
              <a:cs typeface="Lao UI" panose="020B0502040204020203" pitchFamily="34" charset="0"/>
            </a:endParaRPr>
          </a:p>
          <a:p>
            <a:pPr marL="57150" indent="0">
              <a:buNone/>
            </a:pPr>
            <a:endParaRPr lang="en-US" dirty="0">
              <a:latin typeface="Lao UI" panose="020B0502040204020203" pitchFamily="34" charset="0"/>
              <a:cs typeface="Lao UI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021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14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599" cy="9144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Project Garnet Overview</a:t>
            </a:r>
            <a:endParaRPr lang="en-US" dirty="0">
              <a:solidFill>
                <a:srgbClr val="0967B0"/>
              </a:solidFill>
              <a:latin typeface="Optima"/>
              <a:cs typeface="Optima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3779013"/>
            <a:ext cx="7543800" cy="2830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Entegris, Inc. is a global supplier of advanced materials and process solutions for the semiconductor, life sciences, and other high-tech industries.</a:t>
            </a:r>
            <a:endParaRPr lang="en-US" sz="3600" dirty="0">
              <a:cs typeface="Lao UI" panose="020B0502040204020203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799" y="1808575"/>
            <a:ext cx="85344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b="1" dirty="0">
              <a:latin typeface="Lao UI" panose="020B0502040204020203" pitchFamily="34" charset="0"/>
              <a:cs typeface="Lao UI" panose="020B0502040204020203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dirty="0"/>
          </a:p>
        </p:txBody>
      </p:sp>
      <p:pic>
        <p:nvPicPr>
          <p:cNvPr id="1026" name="Picture 2" descr="Entegris to Acquire CMC Materials to Create a Leader in Electronic  Materials | Business Wire">
            <a:extLst>
              <a:ext uri="{FF2B5EF4-FFF2-40B4-BE49-F238E27FC236}">
                <a16:creationId xmlns:a16="http://schemas.microsoft.com/office/drawing/2014/main" id="{0BD35CCB-8D83-3BC5-A089-D4D273D9E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15782"/>
            <a:ext cx="4114800" cy="236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836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14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599" cy="9144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Project Garnet Overview</a:t>
            </a:r>
            <a:endParaRPr lang="en-US" dirty="0">
              <a:solidFill>
                <a:srgbClr val="0967B0"/>
              </a:solidFill>
              <a:latin typeface="Optima"/>
              <a:cs typeface="Optima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3779013"/>
            <a:ext cx="7543800" cy="2830162"/>
          </a:xfrm>
        </p:spPr>
        <p:txBody>
          <a:bodyPr>
            <a:normAutofit/>
          </a:bodyPr>
          <a:lstStyle/>
          <a:p>
            <a:r>
              <a:rPr lang="en-US" dirty="0"/>
              <a:t>Publicly Traded on Nasdaq</a:t>
            </a:r>
          </a:p>
          <a:p>
            <a:r>
              <a:rPr lang="en-US" dirty="0"/>
              <a:t>Trading Symbol: ENTG</a:t>
            </a:r>
          </a:p>
          <a:p>
            <a:r>
              <a:rPr lang="en-US" dirty="0"/>
              <a:t>Market Capitalization: $17 Billion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799" y="1808575"/>
            <a:ext cx="85344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b="1" dirty="0">
              <a:latin typeface="Lao UI" panose="020B0502040204020203" pitchFamily="34" charset="0"/>
              <a:cs typeface="Lao UI" panose="020B0502040204020203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dirty="0"/>
          </a:p>
        </p:txBody>
      </p:sp>
      <p:pic>
        <p:nvPicPr>
          <p:cNvPr id="1026" name="Picture 2" descr="Entegris to Acquire CMC Materials to Create a Leader in Electronic  Materials | Business Wire">
            <a:extLst>
              <a:ext uri="{FF2B5EF4-FFF2-40B4-BE49-F238E27FC236}">
                <a16:creationId xmlns:a16="http://schemas.microsoft.com/office/drawing/2014/main" id="{0BD35CCB-8D83-3BC5-A089-D4D273D9E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15782"/>
            <a:ext cx="4114800" cy="236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911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14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9144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Project Garnet Overview</a:t>
            </a:r>
            <a:endParaRPr lang="en-US" dirty="0">
              <a:solidFill>
                <a:srgbClr val="0967B0"/>
              </a:solidFill>
              <a:latin typeface="Optima"/>
              <a:cs typeface="Optima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76200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Lao UI" panose="020B0502040204020203" pitchFamily="34" charset="0"/>
              <a:cs typeface="Lao UI" panose="020B0502040204020203" pitchFamily="34" charset="0"/>
            </a:endParaRPr>
          </a:p>
          <a:p>
            <a:pPr marL="57150" indent="0">
              <a:buNone/>
            </a:pPr>
            <a:endParaRPr lang="en-US" dirty="0">
              <a:latin typeface="Lao UI" panose="020B0502040204020203" pitchFamily="34" charset="0"/>
              <a:cs typeface="Lao UI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800" b="1" dirty="0"/>
              <a:t>Entegris Manufacturing Center of Excellence</a:t>
            </a:r>
          </a:p>
          <a:p>
            <a:r>
              <a:rPr lang="en-US" sz="6000" dirty="0"/>
              <a:t>Investment plans for expansion and job creation</a:t>
            </a:r>
          </a:p>
          <a:p>
            <a:pPr lvl="1">
              <a:lnSpc>
                <a:spcPct val="150000"/>
              </a:lnSpc>
            </a:pPr>
            <a:r>
              <a:rPr lang="en-US" sz="6000" dirty="0"/>
              <a:t>$631 million capital investment over 5 years</a:t>
            </a:r>
          </a:p>
          <a:p>
            <a:pPr lvl="2">
              <a:lnSpc>
                <a:spcPct val="150000"/>
              </a:lnSpc>
            </a:pPr>
            <a:r>
              <a:rPr lang="en-US" sz="6000" dirty="0"/>
              <a:t>$ 280 million building and improvements</a:t>
            </a:r>
          </a:p>
          <a:p>
            <a:pPr lvl="2">
              <a:lnSpc>
                <a:spcPct val="150000"/>
              </a:lnSpc>
            </a:pPr>
            <a:r>
              <a:rPr lang="en-US" sz="6000" dirty="0"/>
              <a:t>$351 million machinery, equipment, furniture and fixtures </a:t>
            </a:r>
          </a:p>
          <a:p>
            <a:pPr lvl="1">
              <a:lnSpc>
                <a:spcPct val="150000"/>
              </a:lnSpc>
            </a:pPr>
            <a:r>
              <a:rPr lang="en-US" sz="6000" dirty="0"/>
              <a:t>Construct approximately 500,000 Sq. Ft. Facility</a:t>
            </a:r>
          </a:p>
          <a:p>
            <a:pPr lvl="1">
              <a:lnSpc>
                <a:spcPct val="150000"/>
              </a:lnSpc>
            </a:pPr>
            <a:r>
              <a:rPr lang="en-US" sz="6000" dirty="0"/>
              <a:t>597 jobs over 5 years</a:t>
            </a:r>
          </a:p>
          <a:p>
            <a:pPr lvl="1">
              <a:lnSpc>
                <a:spcPct val="150000"/>
              </a:lnSpc>
            </a:pPr>
            <a:r>
              <a:rPr lang="en-US" sz="6000" dirty="0"/>
              <a:t>Average wage: $75,754</a:t>
            </a:r>
          </a:p>
          <a:p>
            <a:pPr>
              <a:lnSpc>
                <a:spcPct val="150000"/>
              </a:lnSpc>
            </a:pPr>
            <a:r>
              <a:rPr lang="en-US" sz="7100" b="1" dirty="0"/>
              <a:t>Colorado Springs competed with other communities for this project – Highly competitive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4400" dirty="0">
              <a:latin typeface="Lao UI" panose="020B0502040204020203" pitchFamily="34" charset="0"/>
              <a:cs typeface="Lao UI" panose="020B0502040204020203" pitchFamily="34" charset="0"/>
            </a:endParaRPr>
          </a:p>
          <a:p>
            <a:pPr marL="5715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dirty="0">
              <a:latin typeface="Lao UI" panose="020B0502040204020203" pitchFamily="34" charset="0"/>
              <a:cs typeface="Lao UI" panose="020B0502040204020203" pitchFamily="34" charset="0"/>
            </a:endParaRPr>
          </a:p>
          <a:p>
            <a:pPr fontAlgn="auto"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95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14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8600" y="380999"/>
            <a:ext cx="6705600" cy="89852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Project Garnet Overview</a:t>
            </a:r>
            <a:endParaRPr lang="en-US" dirty="0">
              <a:solidFill>
                <a:srgbClr val="0967B0"/>
              </a:solidFill>
              <a:latin typeface="Optima"/>
              <a:cs typeface="Optima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76200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Lao UI" panose="020B0502040204020203" pitchFamily="34" charset="0"/>
              <a:cs typeface="Lao UI" panose="020B0502040204020203" pitchFamily="34" charset="0"/>
            </a:endParaRPr>
          </a:p>
          <a:p>
            <a:pPr marL="57150" indent="0">
              <a:buNone/>
            </a:pPr>
            <a:endParaRPr lang="en-US" dirty="0">
              <a:latin typeface="Lao UI" panose="020B0502040204020203" pitchFamily="34" charset="0"/>
              <a:cs typeface="Lao UI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16764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1800"/>
              </a:spcAft>
            </a:pPr>
            <a:r>
              <a:rPr lang="en-US" dirty="0"/>
              <a:t>Potential for significant Phase 2 expansion in 2028</a:t>
            </a:r>
          </a:p>
          <a:p>
            <a:pPr lvl="1" fontAlgn="auto">
              <a:spcAft>
                <a:spcPts val="1800"/>
              </a:spcAft>
            </a:pPr>
            <a:r>
              <a:rPr lang="en-US" sz="3200" dirty="0">
                <a:cs typeface="Lao UI" panose="020B0502040204020203" pitchFamily="34" charset="0"/>
              </a:rPr>
              <a:t>$554 million capital expenditure</a:t>
            </a:r>
          </a:p>
          <a:p>
            <a:pPr lvl="1" fontAlgn="auto">
              <a:spcAft>
                <a:spcPts val="1800"/>
              </a:spcAft>
            </a:pPr>
            <a:r>
              <a:rPr lang="en-US" sz="3200" dirty="0">
                <a:cs typeface="Lao UI" panose="020B0502040204020203" pitchFamily="34" charset="0"/>
              </a:rPr>
              <a:t>500,000 Sq. Ft. expansion</a:t>
            </a:r>
          </a:p>
          <a:p>
            <a:pPr lvl="1" fontAlgn="auto">
              <a:spcAft>
                <a:spcPts val="1800"/>
              </a:spcAft>
            </a:pPr>
            <a:r>
              <a:rPr lang="en-US" sz="3200" dirty="0">
                <a:cs typeface="Lao UI" panose="020B0502040204020203" pitchFamily="34" charset="0"/>
              </a:rPr>
              <a:t>483 new jobs</a:t>
            </a:r>
          </a:p>
          <a:p>
            <a:pPr lvl="2" fontAlgn="auto">
              <a:spcAft>
                <a:spcPts val="1800"/>
              </a:spcAft>
            </a:pPr>
            <a:r>
              <a:rPr lang="en-US" sz="3200" dirty="0">
                <a:cs typeface="Lao UI" panose="020B0502040204020203" pitchFamily="34" charset="0"/>
              </a:rPr>
              <a:t>(This analysis models phase 1 only)</a:t>
            </a:r>
          </a:p>
        </p:txBody>
      </p:sp>
    </p:spTree>
    <p:extLst>
      <p:ext uri="{BB962C8B-B14F-4D97-AF65-F5344CB8AC3E}">
        <p14:creationId xmlns:p14="http://schemas.microsoft.com/office/powerpoint/2010/main" val="1282940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14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8600" y="380999"/>
            <a:ext cx="6705600" cy="89852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Project Garnet Overview</a:t>
            </a:r>
            <a:endParaRPr lang="en-US" dirty="0">
              <a:solidFill>
                <a:srgbClr val="0967B0"/>
              </a:solidFill>
              <a:latin typeface="Optima"/>
              <a:cs typeface="Optima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76200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Lao UI" panose="020B0502040204020203" pitchFamily="34" charset="0"/>
              <a:cs typeface="Lao UI" panose="020B0502040204020203" pitchFamily="34" charset="0"/>
            </a:endParaRPr>
          </a:p>
          <a:p>
            <a:pPr marL="57150" indent="0">
              <a:buNone/>
            </a:pPr>
            <a:endParaRPr lang="en-US" dirty="0">
              <a:latin typeface="Lao UI" panose="020B0502040204020203" pitchFamily="34" charset="0"/>
              <a:cs typeface="Lao UI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16764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1800"/>
              </a:spcAft>
            </a:pPr>
            <a:r>
              <a:rPr lang="en-US" sz="2800" dirty="0">
                <a:cs typeface="Lao UI" panose="020B0502040204020203" pitchFamily="34" charset="0"/>
              </a:rPr>
              <a:t>Proposed Site</a:t>
            </a:r>
          </a:p>
          <a:p>
            <a:pPr lvl="1" fontAlgn="auto">
              <a:spcAft>
                <a:spcPts val="1800"/>
              </a:spcAft>
            </a:pPr>
            <a:r>
              <a:rPr lang="en-US" dirty="0">
                <a:effectLst/>
                <a:ea typeface="Calibri" panose="020F0502020204030204" pitchFamily="34" charset="0"/>
              </a:rPr>
              <a:t>301 South Rockrimmon Boulevard</a:t>
            </a:r>
          </a:p>
          <a:p>
            <a:pPr lvl="1" fontAlgn="auto">
              <a:spcAft>
                <a:spcPts val="1800"/>
              </a:spcAft>
            </a:pPr>
            <a:r>
              <a:rPr lang="en-US" dirty="0">
                <a:effectLst/>
                <a:ea typeface="Calibri" panose="020F0502020204030204" pitchFamily="34" charset="0"/>
              </a:rPr>
              <a:t>Approximately 88 acres</a:t>
            </a:r>
          </a:p>
          <a:p>
            <a:pPr lvl="1" fontAlgn="auto">
              <a:spcAft>
                <a:spcPts val="1800"/>
              </a:spcAft>
            </a:pPr>
            <a:r>
              <a:rPr lang="en-US" dirty="0">
                <a:effectLst/>
                <a:ea typeface="Calibri" panose="020F0502020204030204" pitchFamily="34" charset="0"/>
              </a:rPr>
              <a:t>Appropriately zoned </a:t>
            </a:r>
          </a:p>
          <a:p>
            <a:pPr lvl="1" fontAlgn="auto">
              <a:spcAft>
                <a:spcPts val="1800"/>
              </a:spcAft>
            </a:pPr>
            <a:r>
              <a:rPr lang="en-US" dirty="0">
                <a:effectLst/>
                <a:ea typeface="Calibri" panose="020F0502020204030204" pitchFamily="34" charset="0"/>
              </a:rPr>
              <a:t>Site was previous location of Compaq Computer Corporation manufacturing facility</a:t>
            </a:r>
          </a:p>
          <a:p>
            <a:pPr lvl="1" fontAlgn="auto">
              <a:spcAft>
                <a:spcPts val="1800"/>
              </a:spcAft>
            </a:pPr>
            <a:r>
              <a:rPr lang="en-US" dirty="0">
                <a:effectLst/>
                <a:ea typeface="Calibri" panose="020F0502020204030204" pitchFamily="34" charset="0"/>
              </a:rPr>
              <a:t>The facility was demolished in 2012</a:t>
            </a:r>
          </a:p>
          <a:p>
            <a:pPr lvl="2" fontAlgn="auto">
              <a:spcAft>
                <a:spcPts val="1800"/>
              </a:spcAft>
            </a:pPr>
            <a:endParaRPr lang="en-US" sz="2600" dirty="0">
              <a:effectLst/>
              <a:ea typeface="Calibri" panose="020F0502020204030204" pitchFamily="34" charset="0"/>
            </a:endParaRPr>
          </a:p>
          <a:p>
            <a:pPr lvl="1" fontAlgn="auto">
              <a:spcAft>
                <a:spcPts val="1800"/>
              </a:spcAft>
            </a:pPr>
            <a:endParaRPr lang="en-US" sz="3200" dirty="0">
              <a:cs typeface="Lao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962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14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8600" y="380999"/>
            <a:ext cx="6705600" cy="89852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Project Garnet Overview</a:t>
            </a:r>
            <a:endParaRPr lang="en-US" dirty="0">
              <a:solidFill>
                <a:srgbClr val="0967B0"/>
              </a:solidFill>
              <a:latin typeface="Optima"/>
              <a:cs typeface="Optima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76200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Lao UI" panose="020B0502040204020203" pitchFamily="34" charset="0"/>
              <a:cs typeface="Lao UI" panose="020B0502040204020203" pitchFamily="34" charset="0"/>
            </a:endParaRPr>
          </a:p>
          <a:p>
            <a:pPr marL="57150" indent="0">
              <a:buNone/>
            </a:pPr>
            <a:endParaRPr lang="en-US" dirty="0"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16764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1800"/>
              </a:spcAft>
            </a:pPr>
            <a:endParaRPr lang="en-US" sz="3200" dirty="0">
              <a:cs typeface="Lao UI" panose="020B0502040204020203" pitchFamily="34" charset="0"/>
            </a:endParaRPr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55C9C533-8005-C605-6F58-AD9971B5B4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5" t="2075" r="12229"/>
          <a:stretch/>
        </p:blipFill>
        <p:spPr>
          <a:xfrm rot="16200000">
            <a:off x="2153811" y="290526"/>
            <a:ext cx="4842721" cy="747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123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14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153399" cy="4343400"/>
          </a:xfrm>
        </p:spPr>
        <p:txBody>
          <a:bodyPr>
            <a:normAutofit fontScale="25000" lnSpcReduction="20000"/>
          </a:bodyPr>
          <a:lstStyle/>
          <a:p>
            <a:r>
              <a:rPr lang="en-US" sz="11200" dirty="0"/>
              <a:t>Incentives through an EDA from the City of Colorado Springs</a:t>
            </a:r>
          </a:p>
          <a:p>
            <a:r>
              <a:rPr lang="en-US" sz="11200" dirty="0"/>
              <a:t>Additional incentives from the State of Colorado, El Paso County and Colorado Springs Utilities.</a:t>
            </a:r>
          </a:p>
          <a:p>
            <a:r>
              <a:rPr lang="en-US" sz="11200" dirty="0"/>
              <a:t>Chamber &amp; EDC Deal Closing Fund</a:t>
            </a:r>
          </a:p>
          <a:p>
            <a:r>
              <a:rPr lang="en-US" sz="11200" dirty="0"/>
              <a:t>Project Garnet is pursuing an Urban Renewal designation</a:t>
            </a:r>
          </a:p>
          <a:p>
            <a:r>
              <a:rPr lang="en-US" sz="1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Company will break ground on the new facility in 2023 following final approval of local and state incentives. </a:t>
            </a:r>
          </a:p>
          <a:p>
            <a:pPr marL="0" indent="0">
              <a:buNone/>
            </a:pPr>
            <a:br>
              <a:rPr lang="en-US" sz="4000" dirty="0"/>
            </a:br>
            <a:endParaRPr lang="en-US" sz="4000" dirty="0"/>
          </a:p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endParaRPr lang="en-US" dirty="0">
              <a:latin typeface="Lao UI" panose="020B0502040204020203" pitchFamily="34" charset="0"/>
              <a:cs typeface="Lao UI" panose="020B0502040204020203" pitchFamily="34" charset="0"/>
            </a:endParaRPr>
          </a:p>
          <a:p>
            <a:pPr marL="57150" indent="0">
              <a:buNone/>
            </a:pPr>
            <a:endParaRPr lang="en-US" dirty="0">
              <a:latin typeface="Lao UI" panose="020B0502040204020203" pitchFamily="34" charset="0"/>
              <a:cs typeface="Lao UI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E337F7-F382-F8C4-ADC7-D9E2B344F2DD}"/>
              </a:ext>
            </a:extLst>
          </p:cNvPr>
          <p:cNvSpPr txBox="1"/>
          <p:nvPr/>
        </p:nvSpPr>
        <p:spPr>
          <a:xfrm>
            <a:off x="636830" y="152400"/>
            <a:ext cx="5821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+mn-lt"/>
              </a:rPr>
              <a:t>Project Garnet Overview</a:t>
            </a:r>
            <a:endParaRPr lang="en-US" sz="4400" dirty="0"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0004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ttachment 1 TFV Metro Dist PowerPoint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ity of Colorado Springs">
      <a:majorFont>
        <a:latin typeface="Book Antiqua"/>
        <a:ea typeface=""/>
        <a:cs typeface=""/>
      </a:majorFont>
      <a:minorFont>
        <a:latin typeface="Lao UI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19128D5C31E24DAB3D8C362A6F560A" ma:contentTypeVersion="0" ma:contentTypeDescription="Create a new document." ma:contentTypeScope="" ma:versionID="a5fe0702f6ab25495bc865957474f453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F381BB7C-2D53-4B42-8CB0-65CC2D6846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709DCF-79B2-43FE-8C41-729DA31EE9DC}">
  <ds:schemaRefs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852A3B7-8A5E-4405-AE42-D906E1D335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Attachment 1 TFV Metro Dist PowerPoint</Template>
  <TotalTime>27163</TotalTime>
  <Words>689</Words>
  <Application>Microsoft Office PowerPoint</Application>
  <PresentationFormat>On-screen Show (4:3)</PresentationFormat>
  <Paragraphs>201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Book Antiqua</vt:lpstr>
      <vt:lpstr>Calibri</vt:lpstr>
      <vt:lpstr>Lao UI</vt:lpstr>
      <vt:lpstr>Optima</vt:lpstr>
      <vt:lpstr>Times New Roman</vt:lpstr>
      <vt:lpstr>Attachment 1 TFV Metro Dist PowerPoint</vt:lpstr>
      <vt:lpstr>Office Theme</vt:lpstr>
      <vt:lpstr>Project Garnet Urban Renewal Plan</vt:lpstr>
      <vt:lpstr>Presentation Overview</vt:lpstr>
      <vt:lpstr>Project Garnet Overview</vt:lpstr>
      <vt:lpstr>Project Garnet Overview</vt:lpstr>
      <vt:lpstr>Project Garnet Overview</vt:lpstr>
      <vt:lpstr>Project Garnet Overview</vt:lpstr>
      <vt:lpstr>Project Garnet Overview</vt:lpstr>
      <vt:lpstr>Project Garnet Overview</vt:lpstr>
      <vt:lpstr>PowerPoint Presentation</vt:lpstr>
      <vt:lpstr>PowerPoint Presentation</vt:lpstr>
      <vt:lpstr>PowerPoint Presentation</vt:lpstr>
      <vt:lpstr>PowerPoint Presentation</vt:lpstr>
      <vt:lpstr>Expansion: Economic Impact</vt:lpstr>
      <vt:lpstr>Expansion: Fiscal Impact</vt:lpstr>
      <vt:lpstr>Expansion: Calculation of Incentives</vt:lpstr>
      <vt:lpstr>Expansion: Fiscal Impact</vt:lpstr>
      <vt:lpstr>Staff Recommendation</vt:lpstr>
      <vt:lpstr>Questions?</vt:lpstr>
    </vt:vector>
  </TitlesOfParts>
  <Company>City of Colorado Springs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Tuscan Foothills Village Metropolitan District Service Plan</dc:title>
  <dc:creator>Schueler, Carl</dc:creator>
  <cp:lastModifiedBy>Dean Beukema</cp:lastModifiedBy>
  <cp:revision>433</cp:revision>
  <cp:lastPrinted>2023-01-11T23:07:59Z</cp:lastPrinted>
  <dcterms:created xsi:type="dcterms:W3CDTF">2016-10-12T14:10:32Z</dcterms:created>
  <dcterms:modified xsi:type="dcterms:W3CDTF">2023-01-20T22:56:20Z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0x0101002F19128D5C31E24DAB3D8C362A6F560A</vt:lpwstr>
  </property>
  <property fmtid="{D5CDD505-2E9C-101B-9397-08002B2CF9AE}" pid="3" name="TemplateUrl">
    <vt:lpwstr/>
  </property>
  <property fmtid="{D5CDD505-2E9C-101B-9397-08002B2CF9AE}" pid="4" name="xd_Signature">
    <vt:bool>false</vt:bool>
  </property>
  <property fmtid="{D5CDD505-2E9C-101B-9397-08002B2CF9AE}" pid="5" name="xd_ProgID">
    <vt:lpwstr/>
  </property>
</Properties>
</file>