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6" r:id="rId3"/>
    <p:sldId id="299" r:id="rId4"/>
    <p:sldId id="301" r:id="rId5"/>
    <p:sldId id="300" r:id="rId6"/>
    <p:sldId id="305" r:id="rId7"/>
    <p:sldId id="306" r:id="rId8"/>
    <p:sldId id="304" r:id="rId9"/>
    <p:sldId id="308" r:id="rId10"/>
    <p:sldId id="307" r:id="rId11"/>
    <p:sldId id="287" r:id="rId12"/>
    <p:sldId id="298" r:id="rId13"/>
    <p:sldId id="29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Sorensen" initials="L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578" autoAdjust="0"/>
  </p:normalViewPr>
  <p:slideViewPr>
    <p:cSldViewPr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BB0FCF-6FC7-4C71-9BE1-D446594A5F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B2681-48D1-4625-8632-7E6AFFB8B5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5381-7EAF-45CE-B24C-8CF31135A312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E0111-8846-4FDD-B554-FE302365E0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AD772-4D64-4E75-BFDA-F0D5CCCD8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646D8-EC44-4410-8F30-3DAF9A8E7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1B4522-F000-4AAF-868D-29A5B88B94BA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F3A9A5-9F3E-4D34-9F9C-DA076EDF97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9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3A9A5-9F3E-4D34-9F9C-DA076EDF97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2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3A9A5-9F3E-4D34-9F9C-DA076EDF97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5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4550"/>
            <a:ext cx="163061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" cy="693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4550"/>
            <a:ext cx="1630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9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" cy="693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4550"/>
            <a:ext cx="1630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" cy="693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4550"/>
            <a:ext cx="1630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4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" cy="693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4550"/>
            <a:ext cx="1630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" cy="693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4550"/>
            <a:ext cx="1630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" cy="693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4550"/>
            <a:ext cx="1630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" cy="693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4550"/>
            <a:ext cx="16306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78FA-54A8-40E1-983D-16425CB392FC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E504-95BE-4B8C-BDA8-5DF160C26A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3"/>
          <a:stretch/>
        </p:blipFill>
        <p:spPr>
          <a:xfrm>
            <a:off x="4715256" y="1825527"/>
            <a:ext cx="3637788" cy="1905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645296F-E154-4883-A81F-FE64B2EBC03F}"/>
              </a:ext>
            </a:extLst>
          </p:cNvPr>
          <p:cNvSpPr txBox="1">
            <a:spLocks/>
          </p:cNvSpPr>
          <p:nvPr/>
        </p:nvSpPr>
        <p:spPr>
          <a:xfrm>
            <a:off x="381000" y="3886200"/>
            <a:ext cx="8229600" cy="1549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CEAA1-F360-4373-B0E9-F494FCB275D6}"/>
              </a:ext>
            </a:extLst>
          </p:cNvPr>
          <p:cNvSpPr txBox="1"/>
          <p:nvPr/>
        </p:nvSpPr>
        <p:spPr>
          <a:xfrm>
            <a:off x="4953000" y="3574854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empower people to thrive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 descr="Colorado Springs Urban Renewal Authority">
            <a:extLst>
              <a:ext uri="{FF2B5EF4-FFF2-40B4-BE49-F238E27FC236}">
                <a16:creationId xmlns:a16="http://schemas.microsoft.com/office/drawing/2014/main" id="{E1CA1E23-8A03-41F5-AC43-45C75105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4" y="2091035"/>
            <a:ext cx="3822520" cy="176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31C771-7502-49B3-9C41-483F21B4A457}"/>
              </a:ext>
            </a:extLst>
          </p:cNvPr>
          <p:cNvSpPr txBox="1"/>
          <p:nvPr/>
        </p:nvSpPr>
        <p:spPr>
          <a:xfrm>
            <a:off x="4347246" y="2286000"/>
            <a:ext cx="512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6472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1CA388-3FD1-4A49-8349-B56A4225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46312"/>
            <a:ext cx="2748997" cy="1310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243F58-FFFC-48AE-B5C6-531127FCE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8" y="4949599"/>
            <a:ext cx="5705475" cy="1647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7F366-25F7-426B-BCD7-B2DCC5D82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88144"/>
            <a:ext cx="321945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79F9D7-CB42-482E-9478-226C3603F6EC}"/>
              </a:ext>
            </a:extLst>
          </p:cNvPr>
          <p:cNvSpPr txBox="1"/>
          <p:nvPr/>
        </p:nvSpPr>
        <p:spPr>
          <a:xfrm>
            <a:off x="1143000" y="388144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COMMUNITY</a:t>
            </a:r>
          </a:p>
          <a:p>
            <a:r>
              <a:rPr lang="en-US" sz="3200" dirty="0"/>
              <a:t>INVOLVEMENT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D381F-C538-419B-9D78-0306147C0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627" y="3474442"/>
            <a:ext cx="1800225" cy="1724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4C1B8-D7F2-4F42-B6A6-B1499CED1AD5}"/>
              </a:ext>
            </a:extLst>
          </p:cNvPr>
          <p:cNvSpPr txBox="1"/>
          <p:nvPr/>
        </p:nvSpPr>
        <p:spPr>
          <a:xfrm>
            <a:off x="941898" y="1550194"/>
            <a:ext cx="2971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want to be a community partner in addition to providing housing.  We want to provide a place  to meet, gather, and connect people to the community through jobs, social networking and empowering people to be self-sufficient by providing housing as the cornerstone.</a:t>
            </a:r>
          </a:p>
        </p:txBody>
      </p:sp>
    </p:spTree>
    <p:extLst>
      <p:ext uri="{BB962C8B-B14F-4D97-AF65-F5344CB8AC3E}">
        <p14:creationId xmlns:p14="http://schemas.microsoft.com/office/powerpoint/2010/main" val="84074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9C10D-BF4C-4E0E-8739-8BCB9DFF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09600"/>
            <a:ext cx="7391400" cy="3076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C06EA-8392-433D-B60E-6512D5E1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3733800"/>
            <a:ext cx="7372350" cy="2686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93388-5C03-4B68-998D-93A137E6F2D5}"/>
              </a:ext>
            </a:extLst>
          </p:cNvPr>
          <p:cNvSpPr txBox="1"/>
          <p:nvPr/>
        </p:nvSpPr>
        <p:spPr>
          <a:xfrm>
            <a:off x="1676400" y="152400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2020 City of CO Springs Budget – City Council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03148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5F2AD-6223-49F0-AE93-AB0E9486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5853973" cy="304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61E8D4-26DB-408D-9BA0-A64622C98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17" y="2514600"/>
            <a:ext cx="5319712" cy="41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2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41FF42-EC88-4742-8135-3F1686EA0D58}"/>
              </a:ext>
            </a:extLst>
          </p:cNvPr>
          <p:cNvSpPr/>
          <p:nvPr/>
        </p:nvSpPr>
        <p:spPr>
          <a:xfrm>
            <a:off x="743825" y="762000"/>
            <a:ext cx="2075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The project in Reedsburg, WI is in the process of leasing up and we have set aside 14 units for disabled residents with 6 of those units having priority for veterans. 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333DA-39C3-484D-B736-71022FF26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281" y="578377"/>
            <a:ext cx="5954339" cy="2850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5FC1CD-85AA-4C69-98B8-4CD682A90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71" y="4191000"/>
            <a:ext cx="4852230" cy="1751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C19A61-A7CA-4B38-A59F-A065DA5CC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316205"/>
            <a:ext cx="3453570" cy="22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941B-99D8-4EA4-8DE7-BE91F8D9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Cohen-Esrey Development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828E-801E-4342-9B15-C3AEAAF18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201" y="1219200"/>
            <a:ext cx="3240248" cy="4559177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r>
              <a:rPr lang="en-US" sz="1200" dirty="0">
                <a:latin typeface="Avenir Next LT Pro" panose="020B0504020202020204" pitchFamily="34" charset="0"/>
              </a:rPr>
              <a:t>Founded in 1969 in Kansas City</a:t>
            </a:r>
          </a:p>
          <a:p>
            <a:pPr marL="1371600" lvl="2" indent="-457200"/>
            <a:r>
              <a:rPr lang="en-US" sz="1200" dirty="0">
                <a:latin typeface="Avenir Next LT Pro" panose="020B0504020202020204" pitchFamily="34" charset="0"/>
              </a:rPr>
              <a:t>Over the last 20 years, CEDG has developed 3,000 affordable housing units across the nation. </a:t>
            </a:r>
          </a:p>
          <a:p>
            <a:pPr marL="914400" lvl="2" indent="0">
              <a:buNone/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1371600" lvl="2" indent="-457200"/>
            <a:r>
              <a:rPr lang="en-US" sz="1200" dirty="0">
                <a:latin typeface="Avenir Next LT Pro" panose="020B0504020202020204" pitchFamily="34" charset="0"/>
              </a:rPr>
              <a:t>Recent Awards:</a:t>
            </a:r>
          </a:p>
          <a:p>
            <a:pPr marL="1828800" lvl="3" indent="-457200"/>
            <a:r>
              <a:rPr lang="en-US" sz="1200" dirty="0">
                <a:latin typeface="Avenir Next LT Pro" panose="020B0504020202020204" pitchFamily="34" charset="0"/>
              </a:rPr>
              <a:t>Top 50 Affordable Housing Developers, Affordable Housing Finance, 2017</a:t>
            </a:r>
          </a:p>
          <a:p>
            <a:pPr marL="1371600" lvl="3" indent="0">
              <a:buNone/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1828800" lvl="3" indent="-457200"/>
            <a:r>
              <a:rPr lang="en-US" sz="1200" dirty="0">
                <a:latin typeface="Avenir Next LT Pro" panose="020B0504020202020204" pitchFamily="34" charset="0"/>
              </a:rPr>
              <a:t>Nebraska Preservation Award, History Nebraska, 2018</a:t>
            </a:r>
          </a:p>
          <a:p>
            <a:pPr marL="1371600" lvl="3" indent="0">
              <a:buNone/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1828800" lvl="3" indent="-457200"/>
            <a:r>
              <a:rPr lang="en-US" sz="1200" dirty="0">
                <a:latin typeface="Avenir Next LT Pro" panose="020B0504020202020204" pitchFamily="34" charset="0"/>
              </a:rPr>
              <a:t>Residential Development that Overcame Significant Obstacles Award, Novogradac, 2019</a:t>
            </a:r>
          </a:p>
          <a:p>
            <a:pPr marL="1371600" lvl="3" indent="0">
              <a:buNone/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1828800" lvl="3" indent="-457200"/>
            <a:r>
              <a:rPr lang="en-US" sz="1200" dirty="0">
                <a:latin typeface="Avenir Next LT Pro" panose="020B0504020202020204" pitchFamily="34" charset="0"/>
              </a:rPr>
              <a:t>AD Astra Award, KHRC, 2015</a:t>
            </a:r>
          </a:p>
          <a:p>
            <a:pPr marL="1371600" lvl="3" indent="0">
              <a:buNone/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1828800" lvl="3" indent="-457200"/>
            <a:r>
              <a:rPr lang="en-US" sz="1200" dirty="0">
                <a:latin typeface="Avenir Next LT Pro" panose="020B0504020202020204" pitchFamily="34" charset="0"/>
              </a:rPr>
              <a:t>2020 Ken Kringle award for historic redevelopment in Dubuque, IA (Marquette Hall)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6B4B4-1DA0-4B21-951E-F9489158B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43400"/>
            <a:ext cx="5117804" cy="2195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CFD72-3756-4D36-83D2-D1E48340D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22583"/>
            <a:ext cx="4889989" cy="28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8FADD3-21DA-469E-AC84-804DEFDA9FC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295400"/>
            <a:ext cx="6019800" cy="5324475"/>
            <a:chOff x="30" y="0"/>
            <a:chExt cx="9360" cy="83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DA71E3-0F96-4616-BDDF-262484110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5"/>
              <a:ext cx="9360" cy="8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9B684D9-E69A-4C3F-B9F1-FAF08A572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660"/>
              <a:ext cx="741" cy="1054"/>
            </a:xfrm>
            <a:custGeom>
              <a:avLst/>
              <a:gdLst>
                <a:gd name="T0" fmla="*/ 740 w 741"/>
                <a:gd name="T1" fmla="*/ 0 h 1054"/>
                <a:gd name="T2" fmla="*/ 730 w 741"/>
                <a:gd name="T3" fmla="*/ 985 h 1054"/>
                <a:gd name="T4" fmla="*/ 361 w 741"/>
                <a:gd name="T5" fmla="*/ 1053 h 1054"/>
                <a:gd name="T6" fmla="*/ 0 w 741"/>
                <a:gd name="T7" fmla="*/ 136 h 1054"/>
                <a:gd name="T8" fmla="*/ 740 w 741"/>
                <a:gd name="T9" fmla="*/ 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1" h="1054">
                  <a:moveTo>
                    <a:pt x="740" y="0"/>
                  </a:moveTo>
                  <a:lnTo>
                    <a:pt x="730" y="985"/>
                  </a:lnTo>
                  <a:lnTo>
                    <a:pt x="361" y="1053"/>
                  </a:lnTo>
                  <a:lnTo>
                    <a:pt x="0" y="136"/>
                  </a:lnTo>
                  <a:lnTo>
                    <a:pt x="74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AD8FC36-DCF3-4271-880B-BE1C0C79F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0"/>
              <a:ext cx="1107" cy="2756"/>
            </a:xfrm>
            <a:custGeom>
              <a:avLst/>
              <a:gdLst>
                <a:gd name="T0" fmla="*/ 64 w 1107"/>
                <a:gd name="T1" fmla="*/ 0 h 2756"/>
                <a:gd name="T2" fmla="*/ 0 w 1107"/>
                <a:gd name="T3" fmla="*/ 0 h 2756"/>
                <a:gd name="T4" fmla="*/ 1050 w 1107"/>
                <a:gd name="T5" fmla="*/ 2755 h 2756"/>
                <a:gd name="T6" fmla="*/ 1106 w 1107"/>
                <a:gd name="T7" fmla="*/ 2733 h 2756"/>
                <a:gd name="T8" fmla="*/ 64 w 1107"/>
                <a:gd name="T9" fmla="*/ 0 h 2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7" h="2756">
                  <a:moveTo>
                    <a:pt x="64" y="0"/>
                  </a:moveTo>
                  <a:lnTo>
                    <a:pt x="0" y="0"/>
                  </a:lnTo>
                  <a:lnTo>
                    <a:pt x="1050" y="2755"/>
                  </a:lnTo>
                  <a:lnTo>
                    <a:pt x="1106" y="273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A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6DC68CE-F339-4001-80D4-FC558E54D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" y="4701"/>
              <a:ext cx="2370" cy="780"/>
            </a:xfrm>
            <a:custGeom>
              <a:avLst/>
              <a:gdLst>
                <a:gd name="T0" fmla="*/ 4 w 2370"/>
                <a:gd name="T1" fmla="*/ 354 h 780"/>
                <a:gd name="T2" fmla="*/ 42 w 2370"/>
                <a:gd name="T3" fmla="*/ 286 h 780"/>
                <a:gd name="T4" fmla="*/ 114 w 2370"/>
                <a:gd name="T5" fmla="*/ 222 h 780"/>
                <a:gd name="T6" fmla="*/ 217 w 2370"/>
                <a:gd name="T7" fmla="*/ 164 h 780"/>
                <a:gd name="T8" fmla="*/ 347 w 2370"/>
                <a:gd name="T9" fmla="*/ 113 h 780"/>
                <a:gd name="T10" fmla="*/ 502 w 2370"/>
                <a:gd name="T11" fmla="*/ 71 h 780"/>
                <a:gd name="T12" fmla="*/ 677 w 2370"/>
                <a:gd name="T13" fmla="*/ 37 h 780"/>
                <a:gd name="T14" fmla="*/ 870 w 2370"/>
                <a:gd name="T15" fmla="*/ 13 h 780"/>
                <a:gd name="T16" fmla="*/ 1077 w 2370"/>
                <a:gd name="T17" fmla="*/ 1 h 780"/>
                <a:gd name="T18" fmla="*/ 1293 w 2370"/>
                <a:gd name="T19" fmla="*/ 1 h 780"/>
                <a:gd name="T20" fmla="*/ 1500 w 2370"/>
                <a:gd name="T21" fmla="*/ 13 h 780"/>
                <a:gd name="T22" fmla="*/ 1693 w 2370"/>
                <a:gd name="T23" fmla="*/ 37 h 780"/>
                <a:gd name="T24" fmla="*/ 1868 w 2370"/>
                <a:gd name="T25" fmla="*/ 71 h 780"/>
                <a:gd name="T26" fmla="*/ 2023 w 2370"/>
                <a:gd name="T27" fmla="*/ 113 h 780"/>
                <a:gd name="T28" fmla="*/ 2153 w 2370"/>
                <a:gd name="T29" fmla="*/ 164 h 780"/>
                <a:gd name="T30" fmla="*/ 2255 w 2370"/>
                <a:gd name="T31" fmla="*/ 222 h 780"/>
                <a:gd name="T32" fmla="*/ 2327 w 2370"/>
                <a:gd name="T33" fmla="*/ 286 h 780"/>
                <a:gd name="T34" fmla="*/ 2365 w 2370"/>
                <a:gd name="T35" fmla="*/ 354 h 780"/>
                <a:gd name="T36" fmla="*/ 2365 w 2370"/>
                <a:gd name="T37" fmla="*/ 425 h 780"/>
                <a:gd name="T38" fmla="*/ 2327 w 2370"/>
                <a:gd name="T39" fmla="*/ 493 h 780"/>
                <a:gd name="T40" fmla="*/ 2255 w 2370"/>
                <a:gd name="T41" fmla="*/ 556 h 780"/>
                <a:gd name="T42" fmla="*/ 2153 w 2370"/>
                <a:gd name="T43" fmla="*/ 614 h 780"/>
                <a:gd name="T44" fmla="*/ 2023 w 2370"/>
                <a:gd name="T45" fmla="*/ 665 h 780"/>
                <a:gd name="T46" fmla="*/ 1868 w 2370"/>
                <a:gd name="T47" fmla="*/ 708 h 780"/>
                <a:gd name="T48" fmla="*/ 1693 w 2370"/>
                <a:gd name="T49" fmla="*/ 742 h 780"/>
                <a:gd name="T50" fmla="*/ 1500 w 2370"/>
                <a:gd name="T51" fmla="*/ 766 h 780"/>
                <a:gd name="T52" fmla="*/ 1293 w 2370"/>
                <a:gd name="T53" fmla="*/ 778 h 780"/>
                <a:gd name="T54" fmla="*/ 1077 w 2370"/>
                <a:gd name="T55" fmla="*/ 778 h 780"/>
                <a:gd name="T56" fmla="*/ 870 w 2370"/>
                <a:gd name="T57" fmla="*/ 766 h 780"/>
                <a:gd name="T58" fmla="*/ 677 w 2370"/>
                <a:gd name="T59" fmla="*/ 742 h 780"/>
                <a:gd name="T60" fmla="*/ 502 w 2370"/>
                <a:gd name="T61" fmla="*/ 708 h 780"/>
                <a:gd name="T62" fmla="*/ 347 w 2370"/>
                <a:gd name="T63" fmla="*/ 665 h 780"/>
                <a:gd name="T64" fmla="*/ 217 w 2370"/>
                <a:gd name="T65" fmla="*/ 614 h 780"/>
                <a:gd name="T66" fmla="*/ 114 w 2370"/>
                <a:gd name="T67" fmla="*/ 556 h 780"/>
                <a:gd name="T68" fmla="*/ 42 w 2370"/>
                <a:gd name="T69" fmla="*/ 493 h 780"/>
                <a:gd name="T70" fmla="*/ 4 w 2370"/>
                <a:gd name="T71" fmla="*/ 425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0" h="780">
                  <a:moveTo>
                    <a:pt x="0" y="390"/>
                  </a:moveTo>
                  <a:lnTo>
                    <a:pt x="4" y="354"/>
                  </a:lnTo>
                  <a:lnTo>
                    <a:pt x="19" y="319"/>
                  </a:lnTo>
                  <a:lnTo>
                    <a:pt x="42" y="286"/>
                  </a:lnTo>
                  <a:lnTo>
                    <a:pt x="74" y="253"/>
                  </a:lnTo>
                  <a:lnTo>
                    <a:pt x="114" y="222"/>
                  </a:lnTo>
                  <a:lnTo>
                    <a:pt x="162" y="192"/>
                  </a:lnTo>
                  <a:lnTo>
                    <a:pt x="217" y="164"/>
                  </a:lnTo>
                  <a:lnTo>
                    <a:pt x="279" y="138"/>
                  </a:lnTo>
                  <a:lnTo>
                    <a:pt x="347" y="113"/>
                  </a:lnTo>
                  <a:lnTo>
                    <a:pt x="422" y="91"/>
                  </a:lnTo>
                  <a:lnTo>
                    <a:pt x="502" y="71"/>
                  </a:lnTo>
                  <a:lnTo>
                    <a:pt x="587" y="53"/>
                  </a:lnTo>
                  <a:lnTo>
                    <a:pt x="677" y="37"/>
                  </a:lnTo>
                  <a:lnTo>
                    <a:pt x="772" y="24"/>
                  </a:lnTo>
                  <a:lnTo>
                    <a:pt x="870" y="13"/>
                  </a:lnTo>
                  <a:lnTo>
                    <a:pt x="972" y="6"/>
                  </a:lnTo>
                  <a:lnTo>
                    <a:pt x="1077" y="1"/>
                  </a:lnTo>
                  <a:lnTo>
                    <a:pt x="1185" y="0"/>
                  </a:lnTo>
                  <a:lnTo>
                    <a:pt x="1293" y="1"/>
                  </a:lnTo>
                  <a:lnTo>
                    <a:pt x="1398" y="6"/>
                  </a:lnTo>
                  <a:lnTo>
                    <a:pt x="1500" y="13"/>
                  </a:lnTo>
                  <a:lnTo>
                    <a:pt x="1598" y="24"/>
                  </a:lnTo>
                  <a:lnTo>
                    <a:pt x="1693" y="37"/>
                  </a:lnTo>
                  <a:lnTo>
                    <a:pt x="1783" y="53"/>
                  </a:lnTo>
                  <a:lnTo>
                    <a:pt x="1868" y="71"/>
                  </a:lnTo>
                  <a:lnTo>
                    <a:pt x="1948" y="91"/>
                  </a:lnTo>
                  <a:lnTo>
                    <a:pt x="2023" y="113"/>
                  </a:lnTo>
                  <a:lnTo>
                    <a:pt x="2091" y="138"/>
                  </a:lnTo>
                  <a:lnTo>
                    <a:pt x="2153" y="164"/>
                  </a:lnTo>
                  <a:lnTo>
                    <a:pt x="2208" y="192"/>
                  </a:lnTo>
                  <a:lnTo>
                    <a:pt x="2255" y="222"/>
                  </a:lnTo>
                  <a:lnTo>
                    <a:pt x="2295" y="253"/>
                  </a:lnTo>
                  <a:lnTo>
                    <a:pt x="2327" y="286"/>
                  </a:lnTo>
                  <a:lnTo>
                    <a:pt x="2350" y="319"/>
                  </a:lnTo>
                  <a:lnTo>
                    <a:pt x="2365" y="354"/>
                  </a:lnTo>
                  <a:lnTo>
                    <a:pt x="2370" y="390"/>
                  </a:lnTo>
                  <a:lnTo>
                    <a:pt x="2365" y="425"/>
                  </a:lnTo>
                  <a:lnTo>
                    <a:pt x="2350" y="459"/>
                  </a:lnTo>
                  <a:lnTo>
                    <a:pt x="2327" y="493"/>
                  </a:lnTo>
                  <a:lnTo>
                    <a:pt x="2295" y="525"/>
                  </a:lnTo>
                  <a:lnTo>
                    <a:pt x="2255" y="556"/>
                  </a:lnTo>
                  <a:lnTo>
                    <a:pt x="2208" y="586"/>
                  </a:lnTo>
                  <a:lnTo>
                    <a:pt x="2153" y="614"/>
                  </a:lnTo>
                  <a:lnTo>
                    <a:pt x="2091" y="641"/>
                  </a:lnTo>
                  <a:lnTo>
                    <a:pt x="2023" y="665"/>
                  </a:lnTo>
                  <a:lnTo>
                    <a:pt x="1948" y="688"/>
                  </a:lnTo>
                  <a:lnTo>
                    <a:pt x="1868" y="708"/>
                  </a:lnTo>
                  <a:lnTo>
                    <a:pt x="1783" y="726"/>
                  </a:lnTo>
                  <a:lnTo>
                    <a:pt x="1693" y="742"/>
                  </a:lnTo>
                  <a:lnTo>
                    <a:pt x="1598" y="755"/>
                  </a:lnTo>
                  <a:lnTo>
                    <a:pt x="1500" y="766"/>
                  </a:lnTo>
                  <a:lnTo>
                    <a:pt x="1398" y="773"/>
                  </a:lnTo>
                  <a:lnTo>
                    <a:pt x="1293" y="778"/>
                  </a:lnTo>
                  <a:lnTo>
                    <a:pt x="1185" y="780"/>
                  </a:lnTo>
                  <a:lnTo>
                    <a:pt x="1077" y="778"/>
                  </a:lnTo>
                  <a:lnTo>
                    <a:pt x="972" y="773"/>
                  </a:lnTo>
                  <a:lnTo>
                    <a:pt x="870" y="766"/>
                  </a:lnTo>
                  <a:lnTo>
                    <a:pt x="772" y="755"/>
                  </a:lnTo>
                  <a:lnTo>
                    <a:pt x="677" y="742"/>
                  </a:lnTo>
                  <a:lnTo>
                    <a:pt x="587" y="726"/>
                  </a:lnTo>
                  <a:lnTo>
                    <a:pt x="502" y="708"/>
                  </a:lnTo>
                  <a:lnTo>
                    <a:pt x="422" y="688"/>
                  </a:lnTo>
                  <a:lnTo>
                    <a:pt x="347" y="665"/>
                  </a:lnTo>
                  <a:lnTo>
                    <a:pt x="279" y="641"/>
                  </a:lnTo>
                  <a:lnTo>
                    <a:pt x="217" y="614"/>
                  </a:lnTo>
                  <a:lnTo>
                    <a:pt x="162" y="586"/>
                  </a:lnTo>
                  <a:lnTo>
                    <a:pt x="114" y="556"/>
                  </a:lnTo>
                  <a:lnTo>
                    <a:pt x="74" y="525"/>
                  </a:lnTo>
                  <a:lnTo>
                    <a:pt x="42" y="493"/>
                  </a:lnTo>
                  <a:lnTo>
                    <a:pt x="19" y="459"/>
                  </a:lnTo>
                  <a:lnTo>
                    <a:pt x="4" y="425"/>
                  </a:lnTo>
                  <a:lnTo>
                    <a:pt x="0" y="39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63AF979-284C-4429-983F-8F8E3D503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" y="2286"/>
              <a:ext cx="2475" cy="1216"/>
            </a:xfrm>
            <a:custGeom>
              <a:avLst/>
              <a:gdLst>
                <a:gd name="T0" fmla="*/ 4 w 2475"/>
                <a:gd name="T1" fmla="*/ 557 h 1216"/>
                <a:gd name="T2" fmla="*/ 35 w 2475"/>
                <a:gd name="T3" fmla="*/ 461 h 1216"/>
                <a:gd name="T4" fmla="*/ 97 w 2475"/>
                <a:gd name="T5" fmla="*/ 371 h 1216"/>
                <a:gd name="T6" fmla="*/ 185 w 2475"/>
                <a:gd name="T7" fmla="*/ 287 h 1216"/>
                <a:gd name="T8" fmla="*/ 297 w 2475"/>
                <a:gd name="T9" fmla="*/ 212 h 1216"/>
                <a:gd name="T10" fmla="*/ 432 w 2475"/>
                <a:gd name="T11" fmla="*/ 146 h 1216"/>
                <a:gd name="T12" fmla="*/ 585 w 2475"/>
                <a:gd name="T13" fmla="*/ 91 h 1216"/>
                <a:gd name="T14" fmla="*/ 755 w 2475"/>
                <a:gd name="T15" fmla="*/ 47 h 1216"/>
                <a:gd name="T16" fmla="*/ 940 w 2475"/>
                <a:gd name="T17" fmla="*/ 17 h 1216"/>
                <a:gd name="T18" fmla="*/ 1135 w 2475"/>
                <a:gd name="T19" fmla="*/ 2 h 1216"/>
                <a:gd name="T20" fmla="*/ 1338 w 2475"/>
                <a:gd name="T21" fmla="*/ 2 h 1216"/>
                <a:gd name="T22" fmla="*/ 1534 w 2475"/>
                <a:gd name="T23" fmla="*/ 17 h 1216"/>
                <a:gd name="T24" fmla="*/ 1719 w 2475"/>
                <a:gd name="T25" fmla="*/ 47 h 1216"/>
                <a:gd name="T26" fmla="*/ 1889 w 2475"/>
                <a:gd name="T27" fmla="*/ 91 h 1216"/>
                <a:gd name="T28" fmla="*/ 2042 w 2475"/>
                <a:gd name="T29" fmla="*/ 146 h 1216"/>
                <a:gd name="T30" fmla="*/ 2176 w 2475"/>
                <a:gd name="T31" fmla="*/ 212 h 1216"/>
                <a:gd name="T32" fmla="*/ 2289 w 2475"/>
                <a:gd name="T33" fmla="*/ 287 h 1216"/>
                <a:gd name="T34" fmla="*/ 2377 w 2475"/>
                <a:gd name="T35" fmla="*/ 371 h 1216"/>
                <a:gd name="T36" fmla="*/ 2438 w 2475"/>
                <a:gd name="T37" fmla="*/ 461 h 1216"/>
                <a:gd name="T38" fmla="*/ 2470 w 2475"/>
                <a:gd name="T39" fmla="*/ 557 h 1216"/>
                <a:gd name="T40" fmla="*/ 2470 w 2475"/>
                <a:gd name="T41" fmla="*/ 657 h 1216"/>
                <a:gd name="T42" fmla="*/ 2438 w 2475"/>
                <a:gd name="T43" fmla="*/ 753 h 1216"/>
                <a:gd name="T44" fmla="*/ 2377 w 2475"/>
                <a:gd name="T45" fmla="*/ 844 h 1216"/>
                <a:gd name="T46" fmla="*/ 2289 w 2475"/>
                <a:gd name="T47" fmla="*/ 927 h 1216"/>
                <a:gd name="T48" fmla="*/ 2176 w 2475"/>
                <a:gd name="T49" fmla="*/ 1003 h 1216"/>
                <a:gd name="T50" fmla="*/ 2042 w 2475"/>
                <a:gd name="T51" fmla="*/ 1069 h 1216"/>
                <a:gd name="T52" fmla="*/ 1889 w 2475"/>
                <a:gd name="T53" fmla="*/ 1124 h 1216"/>
                <a:gd name="T54" fmla="*/ 1719 w 2475"/>
                <a:gd name="T55" fmla="*/ 1167 h 1216"/>
                <a:gd name="T56" fmla="*/ 1534 w 2475"/>
                <a:gd name="T57" fmla="*/ 1197 h 1216"/>
                <a:gd name="T58" fmla="*/ 1338 w 2475"/>
                <a:gd name="T59" fmla="*/ 1213 h 1216"/>
                <a:gd name="T60" fmla="*/ 1135 w 2475"/>
                <a:gd name="T61" fmla="*/ 1213 h 1216"/>
                <a:gd name="T62" fmla="*/ 940 w 2475"/>
                <a:gd name="T63" fmla="*/ 1197 h 1216"/>
                <a:gd name="T64" fmla="*/ 755 w 2475"/>
                <a:gd name="T65" fmla="*/ 1167 h 1216"/>
                <a:gd name="T66" fmla="*/ 585 w 2475"/>
                <a:gd name="T67" fmla="*/ 1124 h 1216"/>
                <a:gd name="T68" fmla="*/ 432 w 2475"/>
                <a:gd name="T69" fmla="*/ 1069 h 1216"/>
                <a:gd name="T70" fmla="*/ 297 w 2475"/>
                <a:gd name="T71" fmla="*/ 1003 h 1216"/>
                <a:gd name="T72" fmla="*/ 185 w 2475"/>
                <a:gd name="T73" fmla="*/ 927 h 1216"/>
                <a:gd name="T74" fmla="*/ 97 w 2475"/>
                <a:gd name="T75" fmla="*/ 844 h 1216"/>
                <a:gd name="T76" fmla="*/ 35 w 2475"/>
                <a:gd name="T77" fmla="*/ 753 h 1216"/>
                <a:gd name="T78" fmla="*/ 4 w 2475"/>
                <a:gd name="T79" fmla="*/ 65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5" h="1216">
                  <a:moveTo>
                    <a:pt x="0" y="607"/>
                  </a:moveTo>
                  <a:lnTo>
                    <a:pt x="4" y="557"/>
                  </a:lnTo>
                  <a:lnTo>
                    <a:pt x="16" y="508"/>
                  </a:lnTo>
                  <a:lnTo>
                    <a:pt x="35" y="461"/>
                  </a:lnTo>
                  <a:lnTo>
                    <a:pt x="63" y="415"/>
                  </a:lnTo>
                  <a:lnTo>
                    <a:pt x="97" y="371"/>
                  </a:lnTo>
                  <a:lnTo>
                    <a:pt x="138" y="328"/>
                  </a:lnTo>
                  <a:lnTo>
                    <a:pt x="185" y="287"/>
                  </a:lnTo>
                  <a:lnTo>
                    <a:pt x="238" y="248"/>
                  </a:lnTo>
                  <a:lnTo>
                    <a:pt x="297" y="212"/>
                  </a:lnTo>
                  <a:lnTo>
                    <a:pt x="362" y="178"/>
                  </a:lnTo>
                  <a:lnTo>
                    <a:pt x="432" y="146"/>
                  </a:lnTo>
                  <a:lnTo>
                    <a:pt x="506" y="117"/>
                  </a:lnTo>
                  <a:lnTo>
                    <a:pt x="585" y="91"/>
                  </a:lnTo>
                  <a:lnTo>
                    <a:pt x="668" y="67"/>
                  </a:lnTo>
                  <a:lnTo>
                    <a:pt x="755" y="47"/>
                  </a:lnTo>
                  <a:lnTo>
                    <a:pt x="846" y="31"/>
                  </a:lnTo>
                  <a:lnTo>
                    <a:pt x="940" y="17"/>
                  </a:lnTo>
                  <a:lnTo>
                    <a:pt x="1036" y="7"/>
                  </a:lnTo>
                  <a:lnTo>
                    <a:pt x="1135" y="2"/>
                  </a:lnTo>
                  <a:lnTo>
                    <a:pt x="1237" y="0"/>
                  </a:lnTo>
                  <a:lnTo>
                    <a:pt x="1338" y="2"/>
                  </a:lnTo>
                  <a:lnTo>
                    <a:pt x="1438" y="7"/>
                  </a:lnTo>
                  <a:lnTo>
                    <a:pt x="1534" y="17"/>
                  </a:lnTo>
                  <a:lnTo>
                    <a:pt x="1628" y="31"/>
                  </a:lnTo>
                  <a:lnTo>
                    <a:pt x="1719" y="47"/>
                  </a:lnTo>
                  <a:lnTo>
                    <a:pt x="1806" y="67"/>
                  </a:lnTo>
                  <a:lnTo>
                    <a:pt x="1889" y="91"/>
                  </a:lnTo>
                  <a:lnTo>
                    <a:pt x="1968" y="117"/>
                  </a:lnTo>
                  <a:lnTo>
                    <a:pt x="2042" y="146"/>
                  </a:lnTo>
                  <a:lnTo>
                    <a:pt x="2112" y="178"/>
                  </a:lnTo>
                  <a:lnTo>
                    <a:pt x="2176" y="212"/>
                  </a:lnTo>
                  <a:lnTo>
                    <a:pt x="2235" y="248"/>
                  </a:lnTo>
                  <a:lnTo>
                    <a:pt x="2289" y="287"/>
                  </a:lnTo>
                  <a:lnTo>
                    <a:pt x="2336" y="328"/>
                  </a:lnTo>
                  <a:lnTo>
                    <a:pt x="2377" y="371"/>
                  </a:lnTo>
                  <a:lnTo>
                    <a:pt x="2411" y="415"/>
                  </a:lnTo>
                  <a:lnTo>
                    <a:pt x="2438" y="461"/>
                  </a:lnTo>
                  <a:lnTo>
                    <a:pt x="2458" y="508"/>
                  </a:lnTo>
                  <a:lnTo>
                    <a:pt x="2470" y="557"/>
                  </a:lnTo>
                  <a:lnTo>
                    <a:pt x="2474" y="607"/>
                  </a:lnTo>
                  <a:lnTo>
                    <a:pt x="2470" y="657"/>
                  </a:lnTo>
                  <a:lnTo>
                    <a:pt x="2458" y="705"/>
                  </a:lnTo>
                  <a:lnTo>
                    <a:pt x="2438" y="753"/>
                  </a:lnTo>
                  <a:lnTo>
                    <a:pt x="2411" y="799"/>
                  </a:lnTo>
                  <a:lnTo>
                    <a:pt x="2377" y="844"/>
                  </a:lnTo>
                  <a:lnTo>
                    <a:pt x="2336" y="886"/>
                  </a:lnTo>
                  <a:lnTo>
                    <a:pt x="2289" y="927"/>
                  </a:lnTo>
                  <a:lnTo>
                    <a:pt x="2235" y="966"/>
                  </a:lnTo>
                  <a:lnTo>
                    <a:pt x="2176" y="1003"/>
                  </a:lnTo>
                  <a:lnTo>
                    <a:pt x="2112" y="1037"/>
                  </a:lnTo>
                  <a:lnTo>
                    <a:pt x="2042" y="1069"/>
                  </a:lnTo>
                  <a:lnTo>
                    <a:pt x="1968" y="1098"/>
                  </a:lnTo>
                  <a:lnTo>
                    <a:pt x="1889" y="1124"/>
                  </a:lnTo>
                  <a:lnTo>
                    <a:pt x="1806" y="1147"/>
                  </a:lnTo>
                  <a:lnTo>
                    <a:pt x="1719" y="1167"/>
                  </a:lnTo>
                  <a:lnTo>
                    <a:pt x="1628" y="1184"/>
                  </a:lnTo>
                  <a:lnTo>
                    <a:pt x="1534" y="1197"/>
                  </a:lnTo>
                  <a:lnTo>
                    <a:pt x="1438" y="1207"/>
                  </a:lnTo>
                  <a:lnTo>
                    <a:pt x="1338" y="1213"/>
                  </a:lnTo>
                  <a:lnTo>
                    <a:pt x="1237" y="1215"/>
                  </a:lnTo>
                  <a:lnTo>
                    <a:pt x="1135" y="1213"/>
                  </a:lnTo>
                  <a:lnTo>
                    <a:pt x="1036" y="1207"/>
                  </a:lnTo>
                  <a:lnTo>
                    <a:pt x="940" y="1197"/>
                  </a:lnTo>
                  <a:lnTo>
                    <a:pt x="846" y="1184"/>
                  </a:lnTo>
                  <a:lnTo>
                    <a:pt x="755" y="1167"/>
                  </a:lnTo>
                  <a:lnTo>
                    <a:pt x="668" y="1147"/>
                  </a:lnTo>
                  <a:lnTo>
                    <a:pt x="585" y="1124"/>
                  </a:lnTo>
                  <a:lnTo>
                    <a:pt x="506" y="1098"/>
                  </a:lnTo>
                  <a:lnTo>
                    <a:pt x="432" y="1069"/>
                  </a:lnTo>
                  <a:lnTo>
                    <a:pt x="362" y="1037"/>
                  </a:lnTo>
                  <a:lnTo>
                    <a:pt x="297" y="1003"/>
                  </a:lnTo>
                  <a:lnTo>
                    <a:pt x="238" y="966"/>
                  </a:lnTo>
                  <a:lnTo>
                    <a:pt x="185" y="927"/>
                  </a:lnTo>
                  <a:lnTo>
                    <a:pt x="138" y="886"/>
                  </a:lnTo>
                  <a:lnTo>
                    <a:pt x="97" y="844"/>
                  </a:lnTo>
                  <a:lnTo>
                    <a:pt x="63" y="799"/>
                  </a:lnTo>
                  <a:lnTo>
                    <a:pt x="35" y="753"/>
                  </a:lnTo>
                  <a:lnTo>
                    <a:pt x="16" y="705"/>
                  </a:lnTo>
                  <a:lnTo>
                    <a:pt x="4" y="657"/>
                  </a:lnTo>
                  <a:lnTo>
                    <a:pt x="0" y="607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7525F16-E5AE-4010-A947-E887D702B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5466"/>
              <a:ext cx="2116" cy="900"/>
            </a:xfrm>
            <a:custGeom>
              <a:avLst/>
              <a:gdLst>
                <a:gd name="T0" fmla="*/ 4 w 2116"/>
                <a:gd name="T1" fmla="*/ 406 h 900"/>
                <a:gd name="T2" fmla="*/ 42 w 2116"/>
                <a:gd name="T3" fmla="*/ 323 h 900"/>
                <a:gd name="T4" fmla="*/ 113 w 2116"/>
                <a:gd name="T5" fmla="*/ 246 h 900"/>
                <a:gd name="T6" fmla="*/ 215 w 2116"/>
                <a:gd name="T7" fmla="*/ 177 h 900"/>
                <a:gd name="T8" fmla="*/ 344 w 2116"/>
                <a:gd name="T9" fmla="*/ 117 h 900"/>
                <a:gd name="T10" fmla="*/ 496 w 2116"/>
                <a:gd name="T11" fmla="*/ 68 h 900"/>
                <a:gd name="T12" fmla="*/ 668 w 2116"/>
                <a:gd name="T13" fmla="*/ 31 h 900"/>
                <a:gd name="T14" fmla="*/ 857 w 2116"/>
                <a:gd name="T15" fmla="*/ 8 h 900"/>
                <a:gd name="T16" fmla="*/ 1058 w 2116"/>
                <a:gd name="T17" fmla="*/ 0 h 900"/>
                <a:gd name="T18" fmla="*/ 1259 w 2116"/>
                <a:gd name="T19" fmla="*/ 8 h 900"/>
                <a:gd name="T20" fmla="*/ 1447 w 2116"/>
                <a:gd name="T21" fmla="*/ 31 h 900"/>
                <a:gd name="T22" fmla="*/ 1619 w 2116"/>
                <a:gd name="T23" fmla="*/ 68 h 900"/>
                <a:gd name="T24" fmla="*/ 1771 w 2116"/>
                <a:gd name="T25" fmla="*/ 117 h 900"/>
                <a:gd name="T26" fmla="*/ 1899 w 2116"/>
                <a:gd name="T27" fmla="*/ 177 h 900"/>
                <a:gd name="T28" fmla="*/ 2001 w 2116"/>
                <a:gd name="T29" fmla="*/ 246 h 900"/>
                <a:gd name="T30" fmla="*/ 2073 w 2116"/>
                <a:gd name="T31" fmla="*/ 323 h 900"/>
                <a:gd name="T32" fmla="*/ 2110 w 2116"/>
                <a:gd name="T33" fmla="*/ 406 h 900"/>
                <a:gd name="T34" fmla="*/ 2110 w 2116"/>
                <a:gd name="T35" fmla="*/ 493 h 900"/>
                <a:gd name="T36" fmla="*/ 2073 w 2116"/>
                <a:gd name="T37" fmla="*/ 576 h 900"/>
                <a:gd name="T38" fmla="*/ 2001 w 2116"/>
                <a:gd name="T39" fmla="*/ 653 h 900"/>
                <a:gd name="T40" fmla="*/ 1899 w 2116"/>
                <a:gd name="T41" fmla="*/ 722 h 900"/>
                <a:gd name="T42" fmla="*/ 1771 w 2116"/>
                <a:gd name="T43" fmla="*/ 782 h 900"/>
                <a:gd name="T44" fmla="*/ 1619 w 2116"/>
                <a:gd name="T45" fmla="*/ 831 h 900"/>
                <a:gd name="T46" fmla="*/ 1447 w 2116"/>
                <a:gd name="T47" fmla="*/ 868 h 900"/>
                <a:gd name="T48" fmla="*/ 1259 w 2116"/>
                <a:gd name="T49" fmla="*/ 891 h 900"/>
                <a:gd name="T50" fmla="*/ 1058 w 2116"/>
                <a:gd name="T51" fmla="*/ 900 h 900"/>
                <a:gd name="T52" fmla="*/ 857 w 2116"/>
                <a:gd name="T53" fmla="*/ 891 h 900"/>
                <a:gd name="T54" fmla="*/ 668 w 2116"/>
                <a:gd name="T55" fmla="*/ 868 h 900"/>
                <a:gd name="T56" fmla="*/ 496 w 2116"/>
                <a:gd name="T57" fmla="*/ 831 h 900"/>
                <a:gd name="T58" fmla="*/ 344 w 2116"/>
                <a:gd name="T59" fmla="*/ 782 h 900"/>
                <a:gd name="T60" fmla="*/ 215 w 2116"/>
                <a:gd name="T61" fmla="*/ 722 h 900"/>
                <a:gd name="T62" fmla="*/ 113 w 2116"/>
                <a:gd name="T63" fmla="*/ 653 h 900"/>
                <a:gd name="T64" fmla="*/ 42 w 2116"/>
                <a:gd name="T65" fmla="*/ 576 h 900"/>
                <a:gd name="T66" fmla="*/ 4 w 2116"/>
                <a:gd name="T67" fmla="*/ 49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6" h="900">
                  <a:moveTo>
                    <a:pt x="0" y="450"/>
                  </a:moveTo>
                  <a:lnTo>
                    <a:pt x="4" y="406"/>
                  </a:lnTo>
                  <a:lnTo>
                    <a:pt x="19" y="364"/>
                  </a:lnTo>
                  <a:lnTo>
                    <a:pt x="42" y="323"/>
                  </a:lnTo>
                  <a:lnTo>
                    <a:pt x="73" y="284"/>
                  </a:lnTo>
                  <a:lnTo>
                    <a:pt x="113" y="246"/>
                  </a:lnTo>
                  <a:lnTo>
                    <a:pt x="161" y="211"/>
                  </a:lnTo>
                  <a:lnTo>
                    <a:pt x="215" y="177"/>
                  </a:lnTo>
                  <a:lnTo>
                    <a:pt x="277" y="146"/>
                  </a:lnTo>
                  <a:lnTo>
                    <a:pt x="344" y="117"/>
                  </a:lnTo>
                  <a:lnTo>
                    <a:pt x="418" y="91"/>
                  </a:lnTo>
                  <a:lnTo>
                    <a:pt x="496" y="68"/>
                  </a:lnTo>
                  <a:lnTo>
                    <a:pt x="580" y="48"/>
                  </a:lnTo>
                  <a:lnTo>
                    <a:pt x="668" y="31"/>
                  </a:lnTo>
                  <a:lnTo>
                    <a:pt x="761" y="17"/>
                  </a:lnTo>
                  <a:lnTo>
                    <a:pt x="857" y="8"/>
                  </a:lnTo>
                  <a:lnTo>
                    <a:pt x="956" y="2"/>
                  </a:lnTo>
                  <a:lnTo>
                    <a:pt x="1058" y="0"/>
                  </a:lnTo>
                  <a:lnTo>
                    <a:pt x="1160" y="2"/>
                  </a:lnTo>
                  <a:lnTo>
                    <a:pt x="1259" y="8"/>
                  </a:lnTo>
                  <a:lnTo>
                    <a:pt x="1354" y="17"/>
                  </a:lnTo>
                  <a:lnTo>
                    <a:pt x="1447" y="31"/>
                  </a:lnTo>
                  <a:lnTo>
                    <a:pt x="1535" y="48"/>
                  </a:lnTo>
                  <a:lnTo>
                    <a:pt x="1619" y="68"/>
                  </a:lnTo>
                  <a:lnTo>
                    <a:pt x="1697" y="91"/>
                  </a:lnTo>
                  <a:lnTo>
                    <a:pt x="1771" y="117"/>
                  </a:lnTo>
                  <a:lnTo>
                    <a:pt x="1838" y="146"/>
                  </a:lnTo>
                  <a:lnTo>
                    <a:pt x="1899" y="177"/>
                  </a:lnTo>
                  <a:lnTo>
                    <a:pt x="1954" y="211"/>
                  </a:lnTo>
                  <a:lnTo>
                    <a:pt x="2001" y="246"/>
                  </a:lnTo>
                  <a:lnTo>
                    <a:pt x="2041" y="284"/>
                  </a:lnTo>
                  <a:lnTo>
                    <a:pt x="2073" y="323"/>
                  </a:lnTo>
                  <a:lnTo>
                    <a:pt x="2096" y="364"/>
                  </a:lnTo>
                  <a:lnTo>
                    <a:pt x="2110" y="406"/>
                  </a:lnTo>
                  <a:lnTo>
                    <a:pt x="2115" y="450"/>
                  </a:lnTo>
                  <a:lnTo>
                    <a:pt x="2110" y="493"/>
                  </a:lnTo>
                  <a:lnTo>
                    <a:pt x="2096" y="535"/>
                  </a:lnTo>
                  <a:lnTo>
                    <a:pt x="2073" y="576"/>
                  </a:lnTo>
                  <a:lnTo>
                    <a:pt x="2041" y="615"/>
                  </a:lnTo>
                  <a:lnTo>
                    <a:pt x="2001" y="653"/>
                  </a:lnTo>
                  <a:lnTo>
                    <a:pt x="1954" y="688"/>
                  </a:lnTo>
                  <a:lnTo>
                    <a:pt x="1899" y="722"/>
                  </a:lnTo>
                  <a:lnTo>
                    <a:pt x="1838" y="753"/>
                  </a:lnTo>
                  <a:lnTo>
                    <a:pt x="1771" y="782"/>
                  </a:lnTo>
                  <a:lnTo>
                    <a:pt x="1697" y="808"/>
                  </a:lnTo>
                  <a:lnTo>
                    <a:pt x="1619" y="831"/>
                  </a:lnTo>
                  <a:lnTo>
                    <a:pt x="1535" y="851"/>
                  </a:lnTo>
                  <a:lnTo>
                    <a:pt x="1447" y="868"/>
                  </a:lnTo>
                  <a:lnTo>
                    <a:pt x="1354" y="882"/>
                  </a:lnTo>
                  <a:lnTo>
                    <a:pt x="1259" y="891"/>
                  </a:lnTo>
                  <a:lnTo>
                    <a:pt x="1160" y="897"/>
                  </a:lnTo>
                  <a:lnTo>
                    <a:pt x="1058" y="900"/>
                  </a:lnTo>
                  <a:lnTo>
                    <a:pt x="956" y="897"/>
                  </a:lnTo>
                  <a:lnTo>
                    <a:pt x="857" y="891"/>
                  </a:lnTo>
                  <a:lnTo>
                    <a:pt x="761" y="882"/>
                  </a:lnTo>
                  <a:lnTo>
                    <a:pt x="668" y="868"/>
                  </a:lnTo>
                  <a:lnTo>
                    <a:pt x="580" y="851"/>
                  </a:lnTo>
                  <a:lnTo>
                    <a:pt x="496" y="831"/>
                  </a:lnTo>
                  <a:lnTo>
                    <a:pt x="418" y="808"/>
                  </a:lnTo>
                  <a:lnTo>
                    <a:pt x="344" y="782"/>
                  </a:lnTo>
                  <a:lnTo>
                    <a:pt x="277" y="753"/>
                  </a:lnTo>
                  <a:lnTo>
                    <a:pt x="215" y="722"/>
                  </a:lnTo>
                  <a:lnTo>
                    <a:pt x="161" y="688"/>
                  </a:lnTo>
                  <a:lnTo>
                    <a:pt x="113" y="653"/>
                  </a:lnTo>
                  <a:lnTo>
                    <a:pt x="73" y="615"/>
                  </a:lnTo>
                  <a:lnTo>
                    <a:pt x="42" y="576"/>
                  </a:lnTo>
                  <a:lnTo>
                    <a:pt x="19" y="535"/>
                  </a:lnTo>
                  <a:lnTo>
                    <a:pt x="4" y="493"/>
                  </a:lnTo>
                  <a:lnTo>
                    <a:pt x="0" y="45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1253814-4065-4216-928C-C7B617CA3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" y="6741"/>
              <a:ext cx="1890" cy="1035"/>
            </a:xfrm>
            <a:custGeom>
              <a:avLst/>
              <a:gdLst>
                <a:gd name="T0" fmla="*/ 0 w 1890"/>
                <a:gd name="T1" fmla="*/ 340 h 1035"/>
                <a:gd name="T2" fmla="*/ 16 w 1890"/>
                <a:gd name="T3" fmla="*/ 315 h 1035"/>
                <a:gd name="T4" fmla="*/ 57 w 1890"/>
                <a:gd name="T5" fmla="*/ 270 h 1035"/>
                <a:gd name="T6" fmla="*/ 106 w 1890"/>
                <a:gd name="T7" fmla="*/ 228 h 1035"/>
                <a:gd name="T8" fmla="*/ 162 w 1890"/>
                <a:gd name="T9" fmla="*/ 188 h 1035"/>
                <a:gd name="T10" fmla="*/ 225 w 1890"/>
                <a:gd name="T11" fmla="*/ 151 h 1035"/>
                <a:gd name="T12" fmla="*/ 295 w 1890"/>
                <a:gd name="T13" fmla="*/ 118 h 1035"/>
                <a:gd name="T14" fmla="*/ 370 w 1890"/>
                <a:gd name="T15" fmla="*/ 88 h 1035"/>
                <a:gd name="T16" fmla="*/ 450 w 1890"/>
                <a:gd name="T17" fmla="*/ 62 h 1035"/>
                <a:gd name="T18" fmla="*/ 535 w 1890"/>
                <a:gd name="T19" fmla="*/ 40 h 1035"/>
                <a:gd name="T20" fmla="*/ 625 w 1890"/>
                <a:gd name="T21" fmla="*/ 23 h 1035"/>
                <a:gd name="T22" fmla="*/ 718 w 1890"/>
                <a:gd name="T23" fmla="*/ 10 h 1035"/>
                <a:gd name="T24" fmla="*/ 815 w 1890"/>
                <a:gd name="T25" fmla="*/ 2 h 1035"/>
                <a:gd name="T26" fmla="*/ 915 w 1890"/>
                <a:gd name="T27" fmla="*/ 0 h 1035"/>
                <a:gd name="T28" fmla="*/ 1015 w 1890"/>
                <a:gd name="T29" fmla="*/ 2 h 1035"/>
                <a:gd name="T30" fmla="*/ 1112 w 1890"/>
                <a:gd name="T31" fmla="*/ 10 h 1035"/>
                <a:gd name="T32" fmla="*/ 1205 w 1890"/>
                <a:gd name="T33" fmla="*/ 23 h 1035"/>
                <a:gd name="T34" fmla="*/ 1295 w 1890"/>
                <a:gd name="T35" fmla="*/ 40 h 1035"/>
                <a:gd name="T36" fmla="*/ 1380 w 1890"/>
                <a:gd name="T37" fmla="*/ 62 h 1035"/>
                <a:gd name="T38" fmla="*/ 1460 w 1890"/>
                <a:gd name="T39" fmla="*/ 88 h 1035"/>
                <a:gd name="T40" fmla="*/ 1535 w 1890"/>
                <a:gd name="T41" fmla="*/ 118 h 1035"/>
                <a:gd name="T42" fmla="*/ 1604 w 1890"/>
                <a:gd name="T43" fmla="*/ 151 h 1035"/>
                <a:gd name="T44" fmla="*/ 1667 w 1890"/>
                <a:gd name="T45" fmla="*/ 188 h 1035"/>
                <a:gd name="T46" fmla="*/ 1723 w 1890"/>
                <a:gd name="T47" fmla="*/ 228 h 1035"/>
                <a:gd name="T48" fmla="*/ 1772 w 1890"/>
                <a:gd name="T49" fmla="*/ 270 h 1035"/>
                <a:gd name="T50" fmla="*/ 1813 w 1890"/>
                <a:gd name="T51" fmla="*/ 315 h 1035"/>
                <a:gd name="T52" fmla="*/ 1846 w 1890"/>
                <a:gd name="T53" fmla="*/ 363 h 1035"/>
                <a:gd name="T54" fmla="*/ 1870 w 1890"/>
                <a:gd name="T55" fmla="*/ 412 h 1035"/>
                <a:gd name="T56" fmla="*/ 1884 w 1890"/>
                <a:gd name="T57" fmla="*/ 464 h 1035"/>
                <a:gd name="T58" fmla="*/ 1889 w 1890"/>
                <a:gd name="T59" fmla="*/ 517 h 1035"/>
                <a:gd name="T60" fmla="*/ 1884 w 1890"/>
                <a:gd name="T61" fmla="*/ 570 h 1035"/>
                <a:gd name="T62" fmla="*/ 1870 w 1890"/>
                <a:gd name="T63" fmla="*/ 621 h 1035"/>
                <a:gd name="T64" fmla="*/ 1846 w 1890"/>
                <a:gd name="T65" fmla="*/ 670 h 1035"/>
                <a:gd name="T66" fmla="*/ 1813 w 1890"/>
                <a:gd name="T67" fmla="*/ 718 h 1035"/>
                <a:gd name="T68" fmla="*/ 1772 w 1890"/>
                <a:gd name="T69" fmla="*/ 763 h 1035"/>
                <a:gd name="T70" fmla="*/ 1723 w 1890"/>
                <a:gd name="T71" fmla="*/ 806 h 1035"/>
                <a:gd name="T72" fmla="*/ 1667 w 1890"/>
                <a:gd name="T73" fmla="*/ 846 h 1035"/>
                <a:gd name="T74" fmla="*/ 1604 w 1890"/>
                <a:gd name="T75" fmla="*/ 882 h 1035"/>
                <a:gd name="T76" fmla="*/ 1535 w 1890"/>
                <a:gd name="T77" fmla="*/ 916 h 1035"/>
                <a:gd name="T78" fmla="*/ 1460 w 1890"/>
                <a:gd name="T79" fmla="*/ 946 h 1035"/>
                <a:gd name="T80" fmla="*/ 1380 w 1890"/>
                <a:gd name="T81" fmla="*/ 971 h 1035"/>
                <a:gd name="T82" fmla="*/ 1295 w 1890"/>
                <a:gd name="T83" fmla="*/ 993 h 1035"/>
                <a:gd name="T84" fmla="*/ 1205 w 1890"/>
                <a:gd name="T85" fmla="*/ 1011 h 1035"/>
                <a:gd name="T86" fmla="*/ 1112 w 1890"/>
                <a:gd name="T87" fmla="*/ 1023 h 1035"/>
                <a:gd name="T88" fmla="*/ 1015 w 1890"/>
                <a:gd name="T89" fmla="*/ 1031 h 1035"/>
                <a:gd name="T90" fmla="*/ 915 w 1890"/>
                <a:gd name="T91" fmla="*/ 1034 h 1035"/>
                <a:gd name="T92" fmla="*/ 815 w 1890"/>
                <a:gd name="T93" fmla="*/ 1031 h 1035"/>
                <a:gd name="T94" fmla="*/ 718 w 1890"/>
                <a:gd name="T95" fmla="*/ 1023 h 1035"/>
                <a:gd name="T96" fmla="*/ 625 w 1890"/>
                <a:gd name="T97" fmla="*/ 1011 h 1035"/>
                <a:gd name="T98" fmla="*/ 535 w 1890"/>
                <a:gd name="T99" fmla="*/ 993 h 1035"/>
                <a:gd name="T100" fmla="*/ 450 w 1890"/>
                <a:gd name="T101" fmla="*/ 971 h 1035"/>
                <a:gd name="T102" fmla="*/ 370 w 1890"/>
                <a:gd name="T103" fmla="*/ 946 h 1035"/>
                <a:gd name="T104" fmla="*/ 295 w 1890"/>
                <a:gd name="T105" fmla="*/ 916 h 1035"/>
                <a:gd name="T106" fmla="*/ 225 w 1890"/>
                <a:gd name="T107" fmla="*/ 882 h 1035"/>
                <a:gd name="T108" fmla="*/ 162 w 1890"/>
                <a:gd name="T109" fmla="*/ 846 h 1035"/>
                <a:gd name="T110" fmla="*/ 106 w 1890"/>
                <a:gd name="T111" fmla="*/ 806 h 1035"/>
                <a:gd name="T112" fmla="*/ 57 w 1890"/>
                <a:gd name="T113" fmla="*/ 763 h 1035"/>
                <a:gd name="T114" fmla="*/ 16 w 1890"/>
                <a:gd name="T115" fmla="*/ 718 h 1035"/>
                <a:gd name="T116" fmla="*/ 0 w 1890"/>
                <a:gd name="T117" fmla="*/ 694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90" h="1035">
                  <a:moveTo>
                    <a:pt x="0" y="340"/>
                  </a:moveTo>
                  <a:lnTo>
                    <a:pt x="16" y="315"/>
                  </a:lnTo>
                  <a:lnTo>
                    <a:pt x="57" y="270"/>
                  </a:lnTo>
                  <a:lnTo>
                    <a:pt x="106" y="228"/>
                  </a:lnTo>
                  <a:lnTo>
                    <a:pt x="162" y="188"/>
                  </a:lnTo>
                  <a:lnTo>
                    <a:pt x="225" y="151"/>
                  </a:lnTo>
                  <a:lnTo>
                    <a:pt x="295" y="118"/>
                  </a:lnTo>
                  <a:lnTo>
                    <a:pt x="370" y="88"/>
                  </a:lnTo>
                  <a:lnTo>
                    <a:pt x="450" y="62"/>
                  </a:lnTo>
                  <a:lnTo>
                    <a:pt x="535" y="40"/>
                  </a:lnTo>
                  <a:lnTo>
                    <a:pt x="625" y="23"/>
                  </a:lnTo>
                  <a:lnTo>
                    <a:pt x="718" y="10"/>
                  </a:lnTo>
                  <a:lnTo>
                    <a:pt x="815" y="2"/>
                  </a:lnTo>
                  <a:lnTo>
                    <a:pt x="915" y="0"/>
                  </a:lnTo>
                  <a:lnTo>
                    <a:pt x="1015" y="2"/>
                  </a:lnTo>
                  <a:lnTo>
                    <a:pt x="1112" y="10"/>
                  </a:lnTo>
                  <a:lnTo>
                    <a:pt x="1205" y="23"/>
                  </a:lnTo>
                  <a:lnTo>
                    <a:pt x="1295" y="40"/>
                  </a:lnTo>
                  <a:lnTo>
                    <a:pt x="1380" y="62"/>
                  </a:lnTo>
                  <a:lnTo>
                    <a:pt x="1460" y="88"/>
                  </a:lnTo>
                  <a:lnTo>
                    <a:pt x="1535" y="118"/>
                  </a:lnTo>
                  <a:lnTo>
                    <a:pt x="1604" y="151"/>
                  </a:lnTo>
                  <a:lnTo>
                    <a:pt x="1667" y="188"/>
                  </a:lnTo>
                  <a:lnTo>
                    <a:pt x="1723" y="228"/>
                  </a:lnTo>
                  <a:lnTo>
                    <a:pt x="1772" y="270"/>
                  </a:lnTo>
                  <a:lnTo>
                    <a:pt x="1813" y="315"/>
                  </a:lnTo>
                  <a:lnTo>
                    <a:pt x="1846" y="363"/>
                  </a:lnTo>
                  <a:lnTo>
                    <a:pt x="1870" y="412"/>
                  </a:lnTo>
                  <a:lnTo>
                    <a:pt x="1884" y="464"/>
                  </a:lnTo>
                  <a:lnTo>
                    <a:pt x="1889" y="517"/>
                  </a:lnTo>
                  <a:lnTo>
                    <a:pt x="1884" y="570"/>
                  </a:lnTo>
                  <a:lnTo>
                    <a:pt x="1870" y="621"/>
                  </a:lnTo>
                  <a:lnTo>
                    <a:pt x="1846" y="670"/>
                  </a:lnTo>
                  <a:lnTo>
                    <a:pt x="1813" y="718"/>
                  </a:lnTo>
                  <a:lnTo>
                    <a:pt x="1772" y="763"/>
                  </a:lnTo>
                  <a:lnTo>
                    <a:pt x="1723" y="806"/>
                  </a:lnTo>
                  <a:lnTo>
                    <a:pt x="1667" y="846"/>
                  </a:lnTo>
                  <a:lnTo>
                    <a:pt x="1604" y="882"/>
                  </a:lnTo>
                  <a:lnTo>
                    <a:pt x="1535" y="916"/>
                  </a:lnTo>
                  <a:lnTo>
                    <a:pt x="1460" y="946"/>
                  </a:lnTo>
                  <a:lnTo>
                    <a:pt x="1380" y="971"/>
                  </a:lnTo>
                  <a:lnTo>
                    <a:pt x="1295" y="993"/>
                  </a:lnTo>
                  <a:lnTo>
                    <a:pt x="1205" y="1011"/>
                  </a:lnTo>
                  <a:lnTo>
                    <a:pt x="1112" y="1023"/>
                  </a:lnTo>
                  <a:lnTo>
                    <a:pt x="1015" y="1031"/>
                  </a:lnTo>
                  <a:lnTo>
                    <a:pt x="915" y="1034"/>
                  </a:lnTo>
                  <a:lnTo>
                    <a:pt x="815" y="1031"/>
                  </a:lnTo>
                  <a:lnTo>
                    <a:pt x="718" y="1023"/>
                  </a:lnTo>
                  <a:lnTo>
                    <a:pt x="625" y="1011"/>
                  </a:lnTo>
                  <a:lnTo>
                    <a:pt x="535" y="993"/>
                  </a:lnTo>
                  <a:lnTo>
                    <a:pt x="450" y="971"/>
                  </a:lnTo>
                  <a:lnTo>
                    <a:pt x="370" y="946"/>
                  </a:lnTo>
                  <a:lnTo>
                    <a:pt x="295" y="916"/>
                  </a:lnTo>
                  <a:lnTo>
                    <a:pt x="225" y="882"/>
                  </a:lnTo>
                  <a:lnTo>
                    <a:pt x="162" y="846"/>
                  </a:lnTo>
                  <a:lnTo>
                    <a:pt x="106" y="806"/>
                  </a:lnTo>
                  <a:lnTo>
                    <a:pt x="57" y="763"/>
                  </a:lnTo>
                  <a:lnTo>
                    <a:pt x="16" y="718"/>
                  </a:lnTo>
                  <a:lnTo>
                    <a:pt x="0" y="694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DFDE585-024D-49D7-812E-A3351D0C1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5" y="3246"/>
              <a:ext cx="1875" cy="1156"/>
            </a:xfrm>
            <a:custGeom>
              <a:avLst/>
              <a:gdLst>
                <a:gd name="T0" fmla="*/ 0 w 1875"/>
                <a:gd name="T1" fmla="*/ 441 h 1156"/>
                <a:gd name="T2" fmla="*/ 937 w 1875"/>
                <a:gd name="T3" fmla="*/ 0 h 1156"/>
                <a:gd name="T4" fmla="*/ 1874 w 1875"/>
                <a:gd name="T5" fmla="*/ 441 h 1156"/>
                <a:gd name="T6" fmla="*/ 1516 w 1875"/>
                <a:gd name="T7" fmla="*/ 1155 h 1156"/>
                <a:gd name="T8" fmla="*/ 357 w 1875"/>
                <a:gd name="T9" fmla="*/ 1155 h 1156"/>
                <a:gd name="T10" fmla="*/ 0 w 1875"/>
                <a:gd name="T11" fmla="*/ 441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" h="1156">
                  <a:moveTo>
                    <a:pt x="0" y="441"/>
                  </a:moveTo>
                  <a:lnTo>
                    <a:pt x="937" y="0"/>
                  </a:lnTo>
                  <a:lnTo>
                    <a:pt x="1874" y="441"/>
                  </a:lnTo>
                  <a:lnTo>
                    <a:pt x="1516" y="1155"/>
                  </a:lnTo>
                  <a:lnTo>
                    <a:pt x="357" y="1155"/>
                  </a:lnTo>
                  <a:lnTo>
                    <a:pt x="0" y="441"/>
                  </a:lnTo>
                  <a:close/>
                </a:path>
              </a:pathLst>
            </a:custGeom>
            <a:noFill/>
            <a:ln w="38100">
              <a:solidFill>
                <a:srgbClr val="00AF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0C4FD4-15CD-4590-838C-254FDC938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" y="4195"/>
              <a:ext cx="30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7EF124-DC58-4E48-AE1F-096DFF467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" y="4542"/>
              <a:ext cx="34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C2FAEF1-2769-46B7-924A-83874650F3B7}"/>
              </a:ext>
            </a:extLst>
          </p:cNvPr>
          <p:cNvSpPr txBox="1"/>
          <p:nvPr/>
        </p:nvSpPr>
        <p:spPr>
          <a:xfrm>
            <a:off x="11430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risten ITC" panose="03050502040202030202" pitchFamily="66" charset="0"/>
              </a:rPr>
              <a:t>ZEBULON FLATS </a:t>
            </a:r>
            <a:r>
              <a:rPr lang="en-US" dirty="0"/>
              <a:t>– 138 Affordable Apartment Homes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D326B2-5606-4FAD-8F63-1C7376772350}"/>
              </a:ext>
            </a:extLst>
          </p:cNvPr>
          <p:cNvCxnSpPr>
            <a:cxnSpLocks/>
          </p:cNvCxnSpPr>
          <p:nvPr/>
        </p:nvCxnSpPr>
        <p:spPr>
          <a:xfrm>
            <a:off x="1371600" y="828020"/>
            <a:ext cx="888536" cy="229618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9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7FE162-E603-4677-A0EB-6DD2F962D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400" y="381000"/>
            <a:ext cx="4395153" cy="5582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D4F42-2803-41D4-A905-F934707C5A55}"/>
              </a:ext>
            </a:extLst>
          </p:cNvPr>
          <p:cNvSpPr txBox="1"/>
          <p:nvPr/>
        </p:nvSpPr>
        <p:spPr>
          <a:xfrm>
            <a:off x="609600" y="381000"/>
            <a:ext cx="3276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plan to have the units facing west to optimize the views.</a:t>
            </a:r>
          </a:p>
          <a:p>
            <a:endParaRPr lang="en-US" dirty="0"/>
          </a:p>
          <a:p>
            <a:r>
              <a:rPr lang="en-US" dirty="0"/>
              <a:t>To add sidewalks, street lighting, streetscape and public art.  (maybe with </a:t>
            </a:r>
            <a:r>
              <a:rPr lang="en-US" dirty="0" err="1"/>
              <a:t>Knobhill</a:t>
            </a:r>
            <a:r>
              <a:rPr lang="en-US" dirty="0"/>
              <a:t> Urban Arts District, Pikes Peak Arts Council, Centennial Elementary, Carmel Middle or Sierra HS)</a:t>
            </a:r>
          </a:p>
          <a:p>
            <a:endParaRPr lang="en-US" dirty="0"/>
          </a:p>
          <a:p>
            <a:r>
              <a:rPr lang="en-US" dirty="0"/>
              <a:t>The area marked Detention will not need to be quite that large.  We expect to have area for a kids play area, BBQ/Picnic, Bike Storage &amp; a Dog Run</a:t>
            </a:r>
          </a:p>
          <a:p>
            <a:endParaRPr lang="en-US" dirty="0"/>
          </a:p>
          <a:p>
            <a:r>
              <a:rPr lang="en-US" dirty="0"/>
              <a:t>On the first floor we will have a community room we plan to offer for community meetings/gatherings, after school tutoring for kids, Job Fairs &amp; employment outreach</a:t>
            </a:r>
          </a:p>
        </p:txBody>
      </p:sp>
    </p:spTree>
    <p:extLst>
      <p:ext uri="{BB962C8B-B14F-4D97-AF65-F5344CB8AC3E}">
        <p14:creationId xmlns:p14="http://schemas.microsoft.com/office/powerpoint/2010/main" val="15568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3B4B0C-0F12-4DD0-9BF6-4F1C18CB9B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81401" y="896544"/>
            <a:ext cx="3076750" cy="44259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5C8A8CB-EEBC-4366-BBFB-41701178D79E}"/>
              </a:ext>
            </a:extLst>
          </p:cNvPr>
          <p:cNvSpPr/>
          <p:nvPr/>
        </p:nvSpPr>
        <p:spPr>
          <a:xfrm>
            <a:off x="4800600" y="1606521"/>
            <a:ext cx="1524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AF127D-F179-4810-B8AB-6E535E795847}"/>
              </a:ext>
            </a:extLst>
          </p:cNvPr>
          <p:cNvCxnSpPr>
            <a:cxnSpLocks/>
          </p:cNvCxnSpPr>
          <p:nvPr/>
        </p:nvCxnSpPr>
        <p:spPr>
          <a:xfrm flipV="1">
            <a:off x="4953000" y="711230"/>
            <a:ext cx="1943450" cy="895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9">
            <a:extLst>
              <a:ext uri="{FF2B5EF4-FFF2-40B4-BE49-F238E27FC236}">
                <a16:creationId xmlns:a16="http://schemas.microsoft.com/office/drawing/2014/main" id="{4E433B1B-CA7C-47BA-B3DE-C535542DBDCD}"/>
              </a:ext>
            </a:extLst>
          </p:cNvPr>
          <p:cNvSpPr txBox="1"/>
          <p:nvPr/>
        </p:nvSpPr>
        <p:spPr>
          <a:xfrm>
            <a:off x="6857999" y="802488"/>
            <a:ext cx="2191101" cy="461406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proposed site is located at 1609 Zebulon/3725 Verde Drive in the Valley Hi neighborhood.  Per the </a:t>
            </a:r>
            <a:r>
              <a:rPr lang="en-US" sz="1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PlanCOS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map this area has been identified as a special focus mature/redevelopment area.  In addition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neighborhood planning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attainable housing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specifically listed as a major initiative in the Plan COS Alignment.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Zebulon Flats will contribute to both of these initiatives through the construction of a $38 million multi-family community and the corresponding benefits of construction/consulting jobs, MBE/WBE outreach, employment opportunity for local neighborhood, and sales tax revenue from both the construction of the project and the 138 families that will live there.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701CF-51A7-4A96-A4A2-4E958FA9859F}"/>
              </a:ext>
            </a:extLst>
          </p:cNvPr>
          <p:cNvSpPr txBox="1"/>
          <p:nvPr/>
        </p:nvSpPr>
        <p:spPr>
          <a:xfrm>
            <a:off x="680907" y="218463"/>
            <a:ext cx="255305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PUBLIC IMPROVEMENTS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2926B-58D7-4504-A381-4485556012ED}"/>
              </a:ext>
            </a:extLst>
          </p:cNvPr>
          <p:cNvSpPr txBox="1"/>
          <p:nvPr/>
        </p:nvSpPr>
        <p:spPr>
          <a:xfrm>
            <a:off x="3514900" y="218463"/>
            <a:ext cx="494329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COMPREHENSIVE PLAN &amp; </a:t>
            </a:r>
            <a:r>
              <a:rPr lang="en-US" sz="2400" dirty="0" err="1"/>
              <a:t>PlanCOS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AF726-1221-4D86-A27D-930063C85D3E}"/>
              </a:ext>
            </a:extLst>
          </p:cNvPr>
          <p:cNvSpPr txBox="1"/>
          <p:nvPr/>
        </p:nvSpPr>
        <p:spPr>
          <a:xfrm>
            <a:off x="609601" y="1295400"/>
            <a:ext cx="281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Room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Affordable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Sidewalks &amp; Streetscape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 Lit Walkways – possibly a new streetlight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Landscaping</a:t>
            </a:r>
          </a:p>
        </p:txBody>
      </p:sp>
    </p:spTree>
    <p:extLst>
      <p:ext uri="{BB962C8B-B14F-4D97-AF65-F5344CB8AC3E}">
        <p14:creationId xmlns:p14="http://schemas.microsoft.com/office/powerpoint/2010/main" val="135575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1A7E5-A70F-43DC-8C27-4B7E1045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6855204" cy="5264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50FE84-4EAB-4E71-BBEF-23F87B761559}"/>
              </a:ext>
            </a:extLst>
          </p:cNvPr>
          <p:cNvSpPr txBox="1"/>
          <p:nvPr/>
        </p:nvSpPr>
        <p:spPr>
          <a:xfrm>
            <a:off x="914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 </a:t>
            </a:r>
            <a:r>
              <a:rPr lang="en-US" b="1" dirty="0" err="1"/>
              <a:t>HomeCOS</a:t>
            </a:r>
            <a:r>
              <a:rPr lang="en-US" b="1" dirty="0"/>
              <a:t>, Housing Our Future, the City of Colorado Springs Affordable &amp; Attainable Housing Plan</a:t>
            </a:r>
          </a:p>
        </p:txBody>
      </p:sp>
    </p:spTree>
    <p:extLst>
      <p:ext uri="{BB962C8B-B14F-4D97-AF65-F5344CB8AC3E}">
        <p14:creationId xmlns:p14="http://schemas.microsoft.com/office/powerpoint/2010/main" val="285331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CB3864-63F4-4118-A40D-B415EA50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13" y="711338"/>
            <a:ext cx="6714181" cy="4382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3285DB-1423-4A30-8219-39791AB730B6}"/>
              </a:ext>
            </a:extLst>
          </p:cNvPr>
          <p:cNvSpPr txBox="1"/>
          <p:nvPr/>
        </p:nvSpPr>
        <p:spPr>
          <a:xfrm>
            <a:off x="914400" y="18996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Source:  </a:t>
            </a:r>
            <a:r>
              <a:rPr lang="en-US" b="1" dirty="0" err="1"/>
              <a:t>HomeCOS</a:t>
            </a:r>
            <a:r>
              <a:rPr lang="en-US" b="1" dirty="0"/>
              <a:t>, Housing Our Future, the City of Colorado Springs Affordable &amp; Attainable Housing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02CB5-C4B0-40AF-BEED-AACC6433D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35452"/>
            <a:ext cx="5715000" cy="17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B27D50-2ECC-4CCE-B388-3A633179BB99}"/>
              </a:ext>
            </a:extLst>
          </p:cNvPr>
          <p:cNvSpPr txBox="1"/>
          <p:nvPr/>
        </p:nvSpPr>
        <p:spPr>
          <a:xfrm>
            <a:off x="762000" y="228600"/>
            <a:ext cx="5048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W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H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Y 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T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I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F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?</a:t>
            </a:r>
            <a:r>
              <a:rPr lang="en-US" sz="2400" dirty="0"/>
              <a:t>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1027B90-8F19-4763-84DE-D78E5C0F4091}"/>
              </a:ext>
            </a:extLst>
          </p:cNvPr>
          <p:cNvSpPr/>
          <p:nvPr/>
        </p:nvSpPr>
        <p:spPr>
          <a:xfrm>
            <a:off x="5000625" y="5943600"/>
            <a:ext cx="409575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0EE18E-AC80-4EB9-B778-E0B50C60A7A0}"/>
              </a:ext>
            </a:extLst>
          </p:cNvPr>
          <p:cNvSpPr txBox="1"/>
          <p:nvPr/>
        </p:nvSpPr>
        <p:spPr>
          <a:xfrm>
            <a:off x="2057400" y="6096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this translate into our capital stack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036B3-4546-41BF-BFEE-25F716BBF153}"/>
              </a:ext>
            </a:extLst>
          </p:cNvPr>
          <p:cNvSpPr txBox="1"/>
          <p:nvPr/>
        </p:nvSpPr>
        <p:spPr>
          <a:xfrm>
            <a:off x="2079072" y="76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Property Tax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0C5D3-6425-4A91-A121-F1785E43D0C9}"/>
              </a:ext>
            </a:extLst>
          </p:cNvPr>
          <p:cNvSpPr txBox="1"/>
          <p:nvPr/>
        </p:nvSpPr>
        <p:spPr>
          <a:xfrm>
            <a:off x="5867400" y="7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Property Tax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927FC-AFD3-4161-AEE2-429E3DD2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65641"/>
            <a:ext cx="3314700" cy="55742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DD8C21-3D1A-49AB-B029-63E6452E7E4E}"/>
              </a:ext>
            </a:extLst>
          </p:cNvPr>
          <p:cNvCxnSpPr>
            <a:cxnSpLocks/>
          </p:cNvCxnSpPr>
          <p:nvPr/>
        </p:nvCxnSpPr>
        <p:spPr>
          <a:xfrm>
            <a:off x="2209800" y="445532"/>
            <a:ext cx="1828800" cy="359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D4C74C5-EBAB-4C21-8191-539735079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497" y="445532"/>
            <a:ext cx="3295650" cy="557426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D4D99C-3A1A-4996-81AA-575E69A208DC}"/>
              </a:ext>
            </a:extLst>
          </p:cNvPr>
          <p:cNvCxnSpPr/>
          <p:nvPr/>
        </p:nvCxnSpPr>
        <p:spPr>
          <a:xfrm>
            <a:off x="6019800" y="365641"/>
            <a:ext cx="2057400" cy="3749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9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219A37-1D4D-42DC-8DA3-C0E916EF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70806"/>
            <a:ext cx="6409735" cy="24384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1FCB5E1-5676-4C60-A5B1-64E66C1EF770}"/>
              </a:ext>
            </a:extLst>
          </p:cNvPr>
          <p:cNvSpPr/>
          <p:nvPr/>
        </p:nvSpPr>
        <p:spPr>
          <a:xfrm>
            <a:off x="4419600" y="1524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9B2FD-B8B5-421D-81A8-FE8E7D6A0BC1}"/>
              </a:ext>
            </a:extLst>
          </p:cNvPr>
          <p:cNvSpPr txBox="1"/>
          <p:nvPr/>
        </p:nvSpPr>
        <p:spPr>
          <a:xfrm>
            <a:off x="1676400" y="3889444"/>
            <a:ext cx="5791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$90,000 reduced property tax translates into $90,000 of increased Net Operating Income which translates into $1,736,677 of increased loan proceeds.</a:t>
            </a:r>
          </a:p>
          <a:p>
            <a:endParaRPr lang="en-US" dirty="0"/>
          </a:p>
          <a:p>
            <a:r>
              <a:rPr lang="en-US" dirty="0"/>
              <a:t>CO Springs HA does provide a partial Property Tax exemption which isn’t sufficient to make this this project feasible. Here is language from their policy:</a:t>
            </a:r>
          </a:p>
          <a:p>
            <a:r>
              <a:rPr lang="en-US" sz="1100" dirty="0"/>
              <a:t>The CSHA fee typically involves a negotiated up-front fee and an annual fee equivalent to 35% to 40% of the property tax obligation for the duration of the partnership. An “accelerator” clause must also allow for the fee to include future increases in the tax assessment for the property.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4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29393</TotalTime>
  <Words>613</Words>
  <Application>Microsoft Office PowerPoint</Application>
  <PresentationFormat>On-screen Show (4:3)</PresentationFormat>
  <Paragraphs>74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Kristen ITC</vt:lpstr>
      <vt:lpstr>Office Theme</vt:lpstr>
      <vt:lpstr>PowerPoint Presentation</vt:lpstr>
      <vt:lpstr>Cohen-Esrey Development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Rima</dc:creator>
  <cp:lastModifiedBy>Dean Beukema</cp:lastModifiedBy>
  <cp:revision>219</cp:revision>
  <cp:lastPrinted>2019-09-23T13:50:21Z</cp:lastPrinted>
  <dcterms:created xsi:type="dcterms:W3CDTF">2016-08-24T22:41:05Z</dcterms:created>
  <dcterms:modified xsi:type="dcterms:W3CDTF">2020-06-20T19:47:26Z</dcterms:modified>
</cp:coreProperties>
</file>