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85" r:id="rId6"/>
    <p:sldId id="258" r:id="rId7"/>
    <p:sldId id="257" r:id="rId8"/>
    <p:sldId id="259" r:id="rId9"/>
    <p:sldId id="286" r:id="rId10"/>
    <p:sldId id="260" r:id="rId11"/>
    <p:sldId id="261" r:id="rId12"/>
    <p:sldId id="278" r:id="rId13"/>
    <p:sldId id="287"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CF"/>
    <a:srgbClr val="DBDBDB"/>
    <a:srgbClr val="54B68A"/>
    <a:srgbClr val="EEA728"/>
    <a:srgbClr val="EFD227"/>
    <a:srgbClr val="F6E720"/>
    <a:srgbClr val="7CCD19"/>
    <a:srgbClr val="E82EB7"/>
    <a:srgbClr val="E0E0E4"/>
    <a:srgbClr val="D9D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194" autoAdjust="0"/>
  </p:normalViewPr>
  <p:slideViewPr>
    <p:cSldViewPr>
      <p:cViewPr varScale="1">
        <p:scale>
          <a:sx n="49" d="100"/>
          <a:sy n="49" d="100"/>
        </p:scale>
        <p:origin x="1780" y="52"/>
      </p:cViewPr>
      <p:guideLst>
        <p:guide orient="horz" pos="2160"/>
        <p:guide pos="2880"/>
      </p:guideLst>
    </p:cSldViewPr>
  </p:slideViewPr>
  <p:notesTextViewPr>
    <p:cViewPr>
      <p:scale>
        <a:sx n="1" d="1"/>
        <a:sy n="1" d="1"/>
      </p:scale>
      <p:origin x="0" y="0"/>
    </p:cViewPr>
  </p:notesTextViewPr>
  <p:sorterViewPr>
    <p:cViewPr>
      <p:scale>
        <a:sx n="100" d="100"/>
        <a:sy n="100" d="100"/>
      </p:scale>
      <p:origin x="0" y="59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028AC8A-A364-4915-8C5E-5071B1841DF0}" type="datetimeFigureOut">
              <a:rPr lang="en-US" smtClean="0"/>
              <a:t>7/23/2021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6AA872B-A1AE-4235-96D3-5A9E5E9E5C9F}" type="slidenum">
              <a:rPr lang="en-US" smtClean="0"/>
              <a:t>‹#›</a:t>
            </a:fld>
            <a:endParaRPr lang="en-US" dirty="0"/>
          </a:p>
        </p:txBody>
      </p:sp>
    </p:spTree>
    <p:extLst>
      <p:ext uri="{BB962C8B-B14F-4D97-AF65-F5344CB8AC3E}">
        <p14:creationId xmlns:p14="http://schemas.microsoft.com/office/powerpoint/2010/main" val="530491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0CBCA07B-6E5F-4B8C-80BD-16E5BD87AE22}" type="datetimeFigureOut">
              <a:rPr lang="en-US" smtClean="0"/>
              <a:t>7/23/2021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3C4F595B-39CA-48F4-BE4E-037E1F650E0E}" type="slidenum">
              <a:rPr lang="en-US" smtClean="0"/>
              <a:t>‹#›</a:t>
            </a:fld>
            <a:endParaRPr lang="en-US" dirty="0"/>
          </a:p>
        </p:txBody>
      </p:sp>
    </p:spTree>
    <p:extLst>
      <p:ext uri="{BB962C8B-B14F-4D97-AF65-F5344CB8AC3E}">
        <p14:creationId xmlns:p14="http://schemas.microsoft.com/office/powerpoint/2010/main" val="312663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F595B-39CA-48F4-BE4E-037E1F650E0E}" type="slidenum">
              <a:rPr lang="en-US" smtClean="0"/>
              <a:t>1</a:t>
            </a:fld>
            <a:endParaRPr lang="en-US" dirty="0"/>
          </a:p>
        </p:txBody>
      </p:sp>
    </p:spTree>
    <p:extLst>
      <p:ext uri="{BB962C8B-B14F-4D97-AF65-F5344CB8AC3E}">
        <p14:creationId xmlns:p14="http://schemas.microsoft.com/office/powerpoint/2010/main" val="39036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F595B-39CA-48F4-BE4E-037E1F650E0E}" type="slidenum">
              <a:rPr lang="en-US" smtClean="0"/>
              <a:t>2</a:t>
            </a:fld>
            <a:endParaRPr lang="en-US" dirty="0"/>
          </a:p>
        </p:txBody>
      </p:sp>
    </p:spTree>
    <p:extLst>
      <p:ext uri="{BB962C8B-B14F-4D97-AF65-F5344CB8AC3E}">
        <p14:creationId xmlns:p14="http://schemas.microsoft.com/office/powerpoint/2010/main" val="214966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C4F595B-39CA-48F4-BE4E-037E1F650E0E}" type="slidenum">
              <a:rPr lang="en-US" smtClean="0"/>
              <a:t>3</a:t>
            </a:fld>
            <a:endParaRPr lang="en-US" dirty="0"/>
          </a:p>
        </p:txBody>
      </p:sp>
    </p:spTree>
    <p:extLst>
      <p:ext uri="{BB962C8B-B14F-4D97-AF65-F5344CB8AC3E}">
        <p14:creationId xmlns:p14="http://schemas.microsoft.com/office/powerpoint/2010/main" val="319683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F595B-39CA-48F4-BE4E-037E1F650E0E}" type="slidenum">
              <a:rPr lang="en-US" smtClean="0"/>
              <a:t>4</a:t>
            </a:fld>
            <a:endParaRPr lang="en-US" dirty="0"/>
          </a:p>
        </p:txBody>
      </p:sp>
    </p:spTree>
    <p:extLst>
      <p:ext uri="{BB962C8B-B14F-4D97-AF65-F5344CB8AC3E}">
        <p14:creationId xmlns:p14="http://schemas.microsoft.com/office/powerpoint/2010/main" val="226879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F595B-39CA-48F4-BE4E-037E1F650E0E}" type="slidenum">
              <a:rPr lang="en-US" smtClean="0"/>
              <a:t>5</a:t>
            </a:fld>
            <a:endParaRPr lang="en-US" dirty="0"/>
          </a:p>
        </p:txBody>
      </p:sp>
    </p:spTree>
    <p:extLst>
      <p:ext uri="{BB962C8B-B14F-4D97-AF65-F5344CB8AC3E}">
        <p14:creationId xmlns:p14="http://schemas.microsoft.com/office/powerpoint/2010/main" val="142620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Breaking ground. Explain what</a:t>
            </a:r>
            <a:r>
              <a:rPr lang="en-US" baseline="0" dirty="0"/>
              <a:t> breaking ground means for this project</a:t>
            </a:r>
          </a:p>
          <a:p>
            <a:r>
              <a:rPr lang="en-US" baseline="0" dirty="0"/>
              <a:t>- Phase 1. </a:t>
            </a:r>
            <a:r>
              <a:rPr lang="en-US" sz="1200" kern="1200" dirty="0">
                <a:solidFill>
                  <a:schemeClr val="tx1"/>
                </a:solidFill>
                <a:effectLst/>
                <a:latin typeface="+mn-lt"/>
                <a:ea typeface="+mn-ea"/>
                <a:cs typeface="+mn-cs"/>
              </a:rPr>
              <a:t>Implement the Shuttle service by spring 2022 using six new 30-foot, low-floor, diesel-powered buses (diesel buses) through an existing contract. These buses can be integrated into the existing bus fleet and replace other diesel buses in the future. The EZ10 autonomous shuttle may supplement the Shuttle if appropriate infrastructure and regulatory approvals can be obtained.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Phase 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Replace Tier 1 diesel buses with six new 30-foot, low-floor, electric-powered buses (EV buses) procured with funding assistance from competitive grants. Repurpose the diesel buses as replacement vehicles to the existing transit fleet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Phase 3. Upgrade Tier 2 EV buses and/or integrate new transportation technology, such as connected vehicle technology, into the Shuttle. Tier 1 may also be supplemented with an EZ10 autonomous shuttle if appropriate infrastructure and regulatory approvals can be obtained.</a:t>
            </a:r>
          </a:p>
          <a:p>
            <a:endParaRPr lang="en-US" sz="120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C4F595B-39CA-48F4-BE4E-037E1F650E0E}" type="slidenum">
              <a:rPr lang="en-US" smtClean="0"/>
              <a:t>7</a:t>
            </a:fld>
            <a:endParaRPr lang="en-US" dirty="0"/>
          </a:p>
        </p:txBody>
      </p:sp>
    </p:spTree>
    <p:extLst>
      <p:ext uri="{BB962C8B-B14F-4D97-AF65-F5344CB8AC3E}">
        <p14:creationId xmlns:p14="http://schemas.microsoft.com/office/powerpoint/2010/main" val="88574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F595B-39CA-48F4-BE4E-037E1F650E0E}" type="slidenum">
              <a:rPr lang="en-US" smtClean="0"/>
              <a:t>8</a:t>
            </a:fld>
            <a:endParaRPr lang="en-US" dirty="0"/>
          </a:p>
        </p:txBody>
      </p:sp>
    </p:spTree>
    <p:extLst>
      <p:ext uri="{BB962C8B-B14F-4D97-AF65-F5344CB8AC3E}">
        <p14:creationId xmlns:p14="http://schemas.microsoft.com/office/powerpoint/2010/main" val="370643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C4F595B-39CA-48F4-BE4E-037E1F650E0E}" type="slidenum">
              <a:rPr lang="en-US" smtClean="0"/>
              <a:t>9</a:t>
            </a:fld>
            <a:endParaRPr lang="en-US" dirty="0"/>
          </a:p>
        </p:txBody>
      </p:sp>
    </p:spTree>
    <p:extLst>
      <p:ext uri="{BB962C8B-B14F-4D97-AF65-F5344CB8AC3E}">
        <p14:creationId xmlns:p14="http://schemas.microsoft.com/office/powerpoint/2010/main" val="408635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wrap on this bus is only</a:t>
            </a:r>
            <a:r>
              <a:rPr lang="en-US" baseline="0" dirty="0"/>
              <a:t> a proposed design idea at </a:t>
            </a:r>
            <a:r>
              <a:rPr lang="en-US" baseline="0"/>
              <a:t>the moment. </a:t>
            </a:r>
            <a:endParaRPr lang="en-US"/>
          </a:p>
        </p:txBody>
      </p:sp>
      <p:sp>
        <p:nvSpPr>
          <p:cNvPr id="4" name="Slide Number Placeholder 3"/>
          <p:cNvSpPr>
            <a:spLocks noGrp="1"/>
          </p:cNvSpPr>
          <p:nvPr>
            <p:ph type="sldNum" sz="quarter" idx="10"/>
          </p:nvPr>
        </p:nvSpPr>
        <p:spPr/>
        <p:txBody>
          <a:bodyPr/>
          <a:lstStyle/>
          <a:p>
            <a:fld id="{3C4F595B-39CA-48F4-BE4E-037E1F650E0E}" type="slidenum">
              <a:rPr lang="en-US" smtClean="0"/>
              <a:t>10</a:t>
            </a:fld>
            <a:endParaRPr lang="en-US" dirty="0"/>
          </a:p>
        </p:txBody>
      </p:sp>
    </p:spTree>
    <p:extLst>
      <p:ext uri="{BB962C8B-B14F-4D97-AF65-F5344CB8AC3E}">
        <p14:creationId xmlns:p14="http://schemas.microsoft.com/office/powerpoint/2010/main" val="512515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72" y="1093627"/>
            <a:ext cx="7772400" cy="1470025"/>
          </a:xfrm>
        </p:spPr>
        <p:txBody>
          <a:bodyPr/>
          <a:lstStyle/>
          <a:p>
            <a:r>
              <a:rPr lang="en-US" dirty="0"/>
              <a:t>Click to edit Master title style</a:t>
            </a:r>
          </a:p>
        </p:txBody>
      </p:sp>
      <p:sp>
        <p:nvSpPr>
          <p:cNvPr id="3" name="Subtitle 2"/>
          <p:cNvSpPr>
            <a:spLocks noGrp="1"/>
          </p:cNvSpPr>
          <p:nvPr>
            <p:ph type="subTitle" idx="1"/>
          </p:nvPr>
        </p:nvSpPr>
        <p:spPr>
          <a:xfrm>
            <a:off x="637761" y="3008152"/>
            <a:ext cx="462003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5035550"/>
            <a:ext cx="9144000" cy="180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257800" y="2590800"/>
            <a:ext cx="316777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96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21361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5137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987"/>
            <a:ext cx="8229600" cy="1143000"/>
          </a:xfrm>
        </p:spPr>
        <p:txBody>
          <a:bodyPr/>
          <a:lstStyle/>
          <a:p>
            <a:r>
              <a:rPr lang="en-US"/>
              <a:t>Click to edit Master title style</a:t>
            </a:r>
          </a:p>
        </p:txBody>
      </p:sp>
      <p:sp>
        <p:nvSpPr>
          <p:cNvPr id="3" name="Content Placeholder 2"/>
          <p:cNvSpPr>
            <a:spLocks noGrp="1"/>
          </p:cNvSpPr>
          <p:nvPr>
            <p:ph idx="1"/>
          </p:nvPr>
        </p:nvSpPr>
        <p:spPr>
          <a:xfrm>
            <a:off x="457200" y="2819400"/>
            <a:ext cx="8229600"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0" y="654828"/>
            <a:ext cx="1519238" cy="628650"/>
          </a:xfrm>
          <a:prstGeom prst="rect">
            <a:avLst/>
          </a:prstGeom>
        </p:spPr>
      </p:pic>
    </p:spTree>
    <p:extLst>
      <p:ext uri="{BB962C8B-B14F-4D97-AF65-F5344CB8AC3E}">
        <p14:creationId xmlns:p14="http://schemas.microsoft.com/office/powerpoint/2010/main" val="390462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202782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158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2928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11605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427746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334639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769D2-BC31-4C4C-9A60-62163DF8AE18}"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F384BD-07A6-42D2-AC98-A7F6267EBB13}" type="slidenum">
              <a:rPr lang="en-US" smtClean="0"/>
              <a:t>‹#›</a:t>
            </a:fld>
            <a:endParaRPr lang="en-US" dirty="0"/>
          </a:p>
        </p:txBody>
      </p:sp>
    </p:spTree>
    <p:extLst>
      <p:ext uri="{BB962C8B-B14F-4D97-AF65-F5344CB8AC3E}">
        <p14:creationId xmlns:p14="http://schemas.microsoft.com/office/powerpoint/2010/main" val="75954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769D2-BC31-4C4C-9A60-62163DF8AE18}" type="datetimeFigureOut">
              <a:rPr lang="en-US" smtClean="0"/>
              <a:t>7/23/2021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384BD-07A6-42D2-AC98-A7F6267EBB13}" type="slidenum">
              <a:rPr lang="en-US" smtClean="0"/>
              <a:t>‹#›</a:t>
            </a:fld>
            <a:endParaRPr lang="en-US" dirty="0"/>
          </a:p>
        </p:txBody>
      </p:sp>
    </p:spTree>
    <p:extLst>
      <p:ext uri="{BB962C8B-B14F-4D97-AF65-F5344CB8AC3E}">
        <p14:creationId xmlns:p14="http://schemas.microsoft.com/office/powerpoint/2010/main" val="159207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09600" y="1143000"/>
            <a:ext cx="7772400" cy="1470025"/>
          </a:xfrm>
        </p:spPr>
        <p:txBody>
          <a:bodyPr>
            <a:normAutofit/>
          </a:bodyPr>
          <a:lstStyle/>
          <a:p>
            <a:pPr algn="l"/>
            <a:r>
              <a:rPr lang="en-US" dirty="0">
                <a:solidFill>
                  <a:srgbClr val="0967B0"/>
                </a:solidFill>
                <a:latin typeface="Optima"/>
                <a:cs typeface="Optima"/>
              </a:rPr>
              <a:t>Downtown Shuttle</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228600"/>
            <a:ext cx="1519238" cy="628650"/>
          </a:xfrm>
          <a:prstGeom prst="rect">
            <a:avLst/>
          </a:prstGeom>
        </p:spPr>
      </p:pic>
    </p:spTree>
    <p:extLst>
      <p:ext uri="{BB962C8B-B14F-4D97-AF65-F5344CB8AC3E}">
        <p14:creationId xmlns:p14="http://schemas.microsoft.com/office/powerpoint/2010/main" val="310383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097"/>
            <a:ext cx="8229600" cy="1143000"/>
          </a:xfrm>
        </p:spPr>
        <p:txBody>
          <a:bodyPr/>
          <a:lstStyle/>
          <a:p>
            <a:r>
              <a:rPr lang="en-US" dirty="0"/>
              <a:t>Questions?</a:t>
            </a:r>
          </a:p>
        </p:txBody>
      </p:sp>
      <p:sp>
        <p:nvSpPr>
          <p:cNvPr id="3" name="Content Placeholder 2"/>
          <p:cNvSpPr>
            <a:spLocks noGrp="1"/>
          </p:cNvSpPr>
          <p:nvPr>
            <p:ph idx="1"/>
          </p:nvPr>
        </p:nvSpPr>
        <p:spPr>
          <a:xfrm>
            <a:off x="1676400" y="6019800"/>
            <a:ext cx="5867400" cy="1173163"/>
          </a:xfrm>
        </p:spPr>
        <p:txBody>
          <a:bodyPr/>
          <a:lstStyle/>
          <a:p>
            <a:pPr marL="0" indent="0" algn="ctr">
              <a:buNone/>
            </a:pPr>
            <a:r>
              <a:rPr lang="en-US" dirty="0"/>
              <a:t>Thank you for your time!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042" y="2090737"/>
            <a:ext cx="5736115" cy="3929063"/>
          </a:xfrm>
          <a:prstGeom prst="rect">
            <a:avLst/>
          </a:prstGeom>
        </p:spPr>
      </p:pic>
    </p:spTree>
    <p:extLst>
      <p:ext uri="{BB962C8B-B14F-4D97-AF65-F5344CB8AC3E}">
        <p14:creationId xmlns:p14="http://schemas.microsoft.com/office/powerpoint/2010/main" val="2553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600200"/>
            <a:ext cx="4191001" cy="3761030"/>
          </a:xfrm>
          <a:prstGeom prst="rect">
            <a:avLst/>
          </a:prstGeom>
        </p:spPr>
        <p:txBody>
          <a:bodyPr wrap="square">
            <a:spAutoFit/>
          </a:bodyPr>
          <a:lstStyle/>
          <a:p>
            <a:pPr lvl="0">
              <a:spcBef>
                <a:spcPct val="20000"/>
              </a:spcBef>
            </a:pPr>
            <a:r>
              <a:rPr lang="en-US" sz="3200" dirty="0">
                <a:solidFill>
                  <a:prstClr val="black"/>
                </a:solidFill>
                <a:latin typeface="Arial" panose="020B0604020202020204" pitchFamily="34" charset="0"/>
                <a:cs typeface="Arial" panose="020B0604020202020204" pitchFamily="34" charset="0"/>
              </a:rPr>
              <a:t>Downtown Shuttle</a:t>
            </a:r>
          </a:p>
          <a:p>
            <a:pPr marL="342900" lvl="0" indent="-342900">
              <a:spcBef>
                <a:spcPct val="20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Fare-free bus service on Tejon Street</a:t>
            </a:r>
          </a:p>
          <a:p>
            <a:pPr marL="342900" lvl="0" indent="-342900">
              <a:spcBef>
                <a:spcPct val="20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Easy connection to shops, restaurants, sporting and entertainment venues, downtown apartments and hotels </a:t>
            </a:r>
          </a:p>
          <a:p>
            <a:pPr marL="342900" lvl="0" indent="-342900">
              <a:spcBef>
                <a:spcPct val="20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7 days a week service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371850"/>
            <a:ext cx="4419600" cy="3314700"/>
          </a:xfrm>
          <a:prstGeom prst="rect">
            <a:avLst/>
          </a:prstGeom>
        </p:spPr>
      </p:pic>
    </p:spTree>
    <p:extLst>
      <p:ext uri="{BB962C8B-B14F-4D97-AF65-F5344CB8AC3E}">
        <p14:creationId xmlns:p14="http://schemas.microsoft.com/office/powerpoint/2010/main" val="405598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0"/>
            <a:ext cx="8229600" cy="762000"/>
          </a:xfrm>
        </p:spPr>
        <p:txBody>
          <a:bodyPr/>
          <a:lstStyle/>
          <a:p>
            <a:r>
              <a:rPr lang="en-US" dirty="0">
                <a:solidFill>
                  <a:srgbClr val="0967B0"/>
                </a:solidFill>
                <a:latin typeface="Optima"/>
                <a:cs typeface="Optima"/>
              </a:rPr>
              <a:t>Need</a:t>
            </a:r>
          </a:p>
        </p:txBody>
      </p:sp>
      <p:sp>
        <p:nvSpPr>
          <p:cNvPr id="4" name="Content Placeholder 2"/>
          <p:cNvSpPr>
            <a:spLocks noGrp="1"/>
          </p:cNvSpPr>
          <p:nvPr>
            <p:ph idx="1"/>
          </p:nvPr>
        </p:nvSpPr>
        <p:spPr>
          <a:xfrm>
            <a:off x="533400" y="2438400"/>
            <a:ext cx="8001000" cy="4267200"/>
          </a:xfrm>
        </p:spPr>
        <p:txBody>
          <a:bodyPr>
            <a:normAutofit fontScale="92500" lnSpcReduction="20000"/>
          </a:bodyPr>
          <a:lstStyle/>
          <a:p>
            <a:r>
              <a:rPr lang="en-US" dirty="0">
                <a:latin typeface="Arial" panose="020B0604020202020204" pitchFamily="34" charset="0"/>
                <a:cs typeface="Arial" panose="020B0604020202020204" pitchFamily="34" charset="0"/>
              </a:rPr>
              <a:t>Downtown Shuttle Analysis completed in 2019</a:t>
            </a:r>
          </a:p>
          <a:p>
            <a:r>
              <a:rPr lang="en-US" dirty="0">
                <a:latin typeface="Arial" panose="020B0604020202020204" pitchFamily="34" charset="0"/>
                <a:cs typeface="Arial" panose="020B0604020202020204" pitchFamily="34" charset="0"/>
              </a:rPr>
              <a:t>As Downtown grows, a high frequency bus service will  </a:t>
            </a:r>
          </a:p>
          <a:p>
            <a:pPr lvl="1"/>
            <a:r>
              <a:rPr lang="en-US" dirty="0">
                <a:latin typeface="Arial" panose="020B0604020202020204" pitchFamily="34" charset="0"/>
                <a:cs typeface="Arial" panose="020B0604020202020204" pitchFamily="34" charset="0"/>
              </a:rPr>
              <a:t>Alleviate traffic congestion</a:t>
            </a:r>
          </a:p>
          <a:p>
            <a:pPr lvl="1"/>
            <a:r>
              <a:rPr lang="en-US" dirty="0">
                <a:latin typeface="Arial" panose="020B0604020202020204" pitchFamily="34" charset="0"/>
                <a:cs typeface="Arial" panose="020B0604020202020204" pitchFamily="34" charset="0"/>
              </a:rPr>
              <a:t>Assist with parking management</a:t>
            </a:r>
          </a:p>
          <a:p>
            <a:pPr lvl="1"/>
            <a:r>
              <a:rPr lang="en-US" dirty="0">
                <a:latin typeface="Arial" panose="020B0604020202020204" pitchFamily="34" charset="0"/>
                <a:cs typeface="Arial" panose="020B0604020202020204" pitchFamily="34" charset="0"/>
              </a:rPr>
              <a:t>Increase foot traffic for businesses</a:t>
            </a:r>
          </a:p>
          <a:p>
            <a:pPr lvl="1"/>
            <a:r>
              <a:rPr lang="en-US" dirty="0">
                <a:latin typeface="Arial" panose="020B0604020202020204" pitchFamily="34" charset="0"/>
                <a:cs typeface="Arial" panose="020B0604020202020204" pitchFamily="34" charset="0"/>
              </a:rPr>
              <a:t>Connect downtown residents to various services and businesses</a:t>
            </a:r>
          </a:p>
          <a:p>
            <a:pPr lvl="1"/>
            <a:r>
              <a:rPr lang="en-US" dirty="0">
                <a:latin typeface="Arial" panose="020B0604020202020204" pitchFamily="34" charset="0"/>
                <a:cs typeface="Arial" panose="020B0604020202020204" pitchFamily="34" charset="0"/>
              </a:rPr>
              <a:t>Assist in sustainable growth downtown</a:t>
            </a:r>
          </a:p>
        </p:txBody>
      </p:sp>
    </p:spTree>
    <p:extLst>
      <p:ext uri="{BB962C8B-B14F-4D97-AF65-F5344CB8AC3E}">
        <p14:creationId xmlns:p14="http://schemas.microsoft.com/office/powerpoint/2010/main" val="120596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0" y="1371600"/>
            <a:ext cx="7620000" cy="838200"/>
          </a:xfrm>
        </p:spPr>
        <p:txBody>
          <a:bodyPr>
            <a:normAutofit/>
          </a:bodyPr>
          <a:lstStyle/>
          <a:p>
            <a:r>
              <a:rPr lang="en-US" dirty="0">
                <a:solidFill>
                  <a:srgbClr val="0967B0"/>
                </a:solidFill>
                <a:latin typeface="Optima"/>
                <a:cs typeface="Optima"/>
              </a:rPr>
              <a:t>Service Details</a:t>
            </a:r>
          </a:p>
        </p:txBody>
      </p:sp>
      <p:sp>
        <p:nvSpPr>
          <p:cNvPr id="4" name="Content Placeholder 2"/>
          <p:cNvSpPr>
            <a:spLocks noGrp="1"/>
          </p:cNvSpPr>
          <p:nvPr>
            <p:ph idx="1"/>
          </p:nvPr>
        </p:nvSpPr>
        <p:spPr>
          <a:xfrm>
            <a:off x="228600" y="2057400"/>
            <a:ext cx="8763000" cy="4648200"/>
          </a:xfrm>
        </p:spPr>
        <p:txBody>
          <a:bodyPr>
            <a:normAutofit fontScale="92500" lnSpcReduction="10000"/>
          </a:bodyPr>
          <a:lstStyle/>
          <a:p>
            <a:r>
              <a:rPr lang="en-US" dirty="0"/>
              <a:t>Monday – Thursday:</a:t>
            </a:r>
            <a:endParaRPr lang="en-US" sz="2800" dirty="0"/>
          </a:p>
          <a:p>
            <a:pPr lvl="1">
              <a:buFont typeface="Courier New" panose="02070309020205020404" pitchFamily="49" charset="0"/>
              <a:buChar char="o"/>
            </a:pPr>
            <a:r>
              <a:rPr lang="en-US" dirty="0"/>
              <a:t>6 am – 6 pm (7 min)</a:t>
            </a:r>
            <a:endParaRPr lang="en-US" sz="2400" dirty="0"/>
          </a:p>
          <a:p>
            <a:pPr lvl="1">
              <a:buFont typeface="Courier New" panose="02070309020205020404" pitchFamily="49" charset="0"/>
              <a:buChar char="o"/>
            </a:pPr>
            <a:r>
              <a:rPr lang="en-US" dirty="0"/>
              <a:t>6 pm – 10 pm (10 min)</a:t>
            </a:r>
            <a:endParaRPr lang="en-US" sz="2400" dirty="0"/>
          </a:p>
          <a:p>
            <a:r>
              <a:rPr lang="en-US" dirty="0"/>
              <a:t>Friday:</a:t>
            </a:r>
            <a:endParaRPr lang="en-US" sz="2800" dirty="0"/>
          </a:p>
          <a:p>
            <a:pPr lvl="1">
              <a:buFont typeface="Courier New" panose="02070309020205020404" pitchFamily="49" charset="0"/>
              <a:buChar char="o"/>
            </a:pPr>
            <a:r>
              <a:rPr lang="en-US" dirty="0"/>
              <a:t>6 am – 6 pm (7 min)</a:t>
            </a:r>
            <a:endParaRPr lang="en-US" sz="2400" dirty="0"/>
          </a:p>
          <a:p>
            <a:pPr lvl="1">
              <a:buFont typeface="Courier New" panose="02070309020205020404" pitchFamily="49" charset="0"/>
              <a:buChar char="o"/>
            </a:pPr>
            <a:r>
              <a:rPr lang="en-US" dirty="0"/>
              <a:t>6 pm – 2 am (10 min)</a:t>
            </a:r>
            <a:endParaRPr lang="en-US" sz="2400" dirty="0"/>
          </a:p>
          <a:p>
            <a:r>
              <a:rPr lang="en-US" dirty="0"/>
              <a:t>Saturday:</a:t>
            </a:r>
            <a:endParaRPr lang="en-US" sz="2800" dirty="0"/>
          </a:p>
          <a:p>
            <a:pPr lvl="1">
              <a:buFont typeface="Courier New" panose="02070309020205020404" pitchFamily="49" charset="0"/>
              <a:buChar char="o"/>
            </a:pPr>
            <a:r>
              <a:rPr lang="en-US" dirty="0"/>
              <a:t>8 am – 2 am (10 min)</a:t>
            </a:r>
            <a:endParaRPr lang="en-US" sz="2400" dirty="0"/>
          </a:p>
          <a:p>
            <a:r>
              <a:rPr lang="en-US" dirty="0"/>
              <a:t>Sunday:</a:t>
            </a:r>
            <a:endParaRPr lang="en-US" sz="2800" dirty="0"/>
          </a:p>
          <a:p>
            <a:pPr lvl="1">
              <a:buFont typeface="Courier New" panose="02070309020205020404" pitchFamily="49" charset="0"/>
              <a:buChar char="o"/>
            </a:pPr>
            <a:r>
              <a:rPr lang="en-US" dirty="0"/>
              <a:t>10 am – 8 pm (10 min)</a:t>
            </a:r>
            <a:endParaRPr lang="en-US" sz="2400" dirty="0"/>
          </a:p>
        </p:txBody>
      </p:sp>
    </p:spTree>
    <p:extLst>
      <p:ext uri="{BB962C8B-B14F-4D97-AF65-F5344CB8AC3E}">
        <p14:creationId xmlns:p14="http://schemas.microsoft.com/office/powerpoint/2010/main" val="27131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625" y="1371600"/>
            <a:ext cx="8229600" cy="685800"/>
          </a:xfrm>
        </p:spPr>
        <p:txBody>
          <a:bodyPr>
            <a:normAutofit fontScale="90000"/>
          </a:bodyPr>
          <a:lstStyle/>
          <a:p>
            <a:r>
              <a:rPr lang="en-US" dirty="0">
                <a:solidFill>
                  <a:srgbClr val="0967B0"/>
                </a:solidFill>
                <a:latin typeface="Optima"/>
                <a:cs typeface="Optima"/>
              </a:rPr>
              <a:t>Proposed Stops</a:t>
            </a:r>
          </a:p>
        </p:txBody>
      </p:sp>
      <p:sp>
        <p:nvSpPr>
          <p:cNvPr id="5" name="Content Placeholder 2"/>
          <p:cNvSpPr>
            <a:spLocks noGrp="1"/>
          </p:cNvSpPr>
          <p:nvPr>
            <p:ph idx="1"/>
          </p:nvPr>
        </p:nvSpPr>
        <p:spPr>
          <a:xfrm>
            <a:off x="4762" y="1981200"/>
            <a:ext cx="7539038" cy="4876800"/>
          </a:xfrm>
        </p:spPr>
        <p:txBody>
          <a:bodyPr>
            <a:noAutofit/>
          </a:bodyPr>
          <a:lstStyle/>
          <a:p>
            <a:pPr lvl="1"/>
            <a:r>
              <a:rPr lang="en-US" sz="1900" dirty="0"/>
              <a:t>Rio Grande St – Between Cascade and Sahwatch Street</a:t>
            </a:r>
          </a:p>
          <a:p>
            <a:pPr lvl="1"/>
            <a:r>
              <a:rPr lang="en-US" sz="1900" dirty="0"/>
              <a:t>S. Sierra Madre </a:t>
            </a:r>
          </a:p>
          <a:p>
            <a:pPr lvl="2"/>
            <a:r>
              <a:rPr lang="en-US" sz="1900" dirty="0"/>
              <a:t>W. Moreno St. </a:t>
            </a:r>
          </a:p>
          <a:p>
            <a:pPr lvl="2"/>
            <a:r>
              <a:rPr lang="en-US" sz="1900" dirty="0"/>
              <a:t>W. Costilla St. Costilla</a:t>
            </a:r>
          </a:p>
          <a:p>
            <a:pPr lvl="1"/>
            <a:r>
              <a:rPr lang="en-US" sz="1900" dirty="0"/>
              <a:t>Tejon Street</a:t>
            </a:r>
          </a:p>
          <a:p>
            <a:pPr lvl="2"/>
            <a:r>
              <a:rPr lang="en-US" sz="1900" dirty="0"/>
              <a:t>W. Moreno St.</a:t>
            </a:r>
          </a:p>
          <a:p>
            <a:pPr lvl="2"/>
            <a:r>
              <a:rPr lang="en-US" sz="1900" dirty="0"/>
              <a:t>E. Vermijo St. </a:t>
            </a:r>
          </a:p>
          <a:p>
            <a:pPr lvl="2"/>
            <a:r>
              <a:rPr lang="en-US" sz="1900" dirty="0"/>
              <a:t>E. Colorado St. </a:t>
            </a:r>
          </a:p>
          <a:p>
            <a:pPr lvl="2"/>
            <a:r>
              <a:rPr lang="en-US" sz="1900" dirty="0"/>
              <a:t>E. Platte Ave. </a:t>
            </a:r>
          </a:p>
          <a:p>
            <a:pPr lvl="2"/>
            <a:r>
              <a:rPr lang="en-US" sz="1900" dirty="0"/>
              <a:t>E. Willamette Ave. </a:t>
            </a:r>
          </a:p>
          <a:p>
            <a:pPr lvl="2"/>
            <a:r>
              <a:rPr lang="en-US" sz="1900" dirty="0"/>
              <a:t>E. Dale St. </a:t>
            </a:r>
          </a:p>
          <a:p>
            <a:pPr lvl="1"/>
            <a:r>
              <a:rPr lang="en-US" sz="1900" dirty="0"/>
              <a:t>N. Nevada St. </a:t>
            </a:r>
          </a:p>
          <a:p>
            <a:pPr lvl="2"/>
            <a:r>
              <a:rPr lang="en-US" sz="1900" dirty="0"/>
              <a:t>E. Cache La Poudre St. (existing bus stop)</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8580" b="10946"/>
          <a:stretch/>
        </p:blipFill>
        <p:spPr>
          <a:xfrm>
            <a:off x="4848226" y="2538971"/>
            <a:ext cx="3809999" cy="2334054"/>
          </a:xfrm>
          <a:prstGeom prst="rect">
            <a:avLst/>
          </a:prstGeom>
        </p:spPr>
      </p:pic>
      <p:sp>
        <p:nvSpPr>
          <p:cNvPr id="2" name="Rectangle 1"/>
          <p:cNvSpPr/>
          <p:nvPr/>
        </p:nvSpPr>
        <p:spPr>
          <a:xfrm>
            <a:off x="4343400" y="5181600"/>
            <a:ext cx="4953000" cy="923330"/>
          </a:xfrm>
          <a:prstGeom prst="rect">
            <a:avLst/>
          </a:prstGeom>
        </p:spPr>
        <p:txBody>
          <a:bodyPr wrap="square">
            <a:spAutoFit/>
          </a:bodyPr>
          <a:lstStyle/>
          <a:p>
            <a:pPr lvl="1"/>
            <a:r>
              <a:rPr lang="en-US" dirty="0"/>
              <a:t>Future Stop(s)</a:t>
            </a:r>
          </a:p>
          <a:p>
            <a:pPr lvl="2"/>
            <a:r>
              <a:rPr lang="en-US" dirty="0"/>
              <a:t>W. Costilla St between Sahwatch St. and S. Cascade</a:t>
            </a:r>
          </a:p>
        </p:txBody>
      </p:sp>
    </p:spTree>
    <p:extLst>
      <p:ext uri="{BB962C8B-B14F-4D97-AF65-F5344CB8AC3E}">
        <p14:creationId xmlns:p14="http://schemas.microsoft.com/office/powerpoint/2010/main" val="38912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1"/>
            <a:ext cx="8229600" cy="685799"/>
          </a:xfrm>
        </p:spPr>
        <p:txBody>
          <a:bodyPr>
            <a:normAutofit/>
          </a:bodyPr>
          <a:lstStyle/>
          <a:p>
            <a:r>
              <a:rPr lang="en-US" sz="3600" dirty="0">
                <a:solidFill>
                  <a:srgbClr val="0967B0"/>
                </a:solidFill>
                <a:latin typeface="Optima"/>
                <a:cs typeface="Optima"/>
              </a:rPr>
              <a:t>Proposed Stop Locations</a:t>
            </a: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1107812374"/>
              </p:ext>
            </p:extLst>
          </p:nvPr>
        </p:nvGraphicFramePr>
        <p:xfrm>
          <a:off x="542815" y="2133600"/>
          <a:ext cx="8058370" cy="4534470"/>
        </p:xfrm>
        <a:graphic>
          <a:graphicData uri="http://schemas.openxmlformats.org/presentationml/2006/ole">
            <mc:AlternateContent xmlns:mc="http://schemas.openxmlformats.org/markup-compatibility/2006">
              <mc:Choice xmlns:v="urn:schemas-microsoft-com:vml" Requires="v">
                <p:oleObj name="Acrobat Document" r:id="rId2" imgW="11658600" imgH="7543800" progId="AcroExch.Document.DC">
                  <p:embed/>
                </p:oleObj>
              </mc:Choice>
              <mc:Fallback>
                <p:oleObj name="Acrobat Document" r:id="rId2" imgW="11658600" imgH="7543800" progId="AcroExch.Document.DC">
                  <p:embed/>
                  <p:pic>
                    <p:nvPicPr>
                      <p:cNvPr id="0" name=""/>
                      <p:cNvPicPr/>
                      <p:nvPr/>
                    </p:nvPicPr>
                    <p:blipFill>
                      <a:blip r:embed="rId3"/>
                      <a:stretch>
                        <a:fillRect/>
                      </a:stretch>
                    </p:blipFill>
                    <p:spPr>
                      <a:xfrm>
                        <a:off x="542815" y="2133600"/>
                        <a:ext cx="8058370" cy="4534470"/>
                      </a:xfrm>
                      <a:prstGeom prst="rect">
                        <a:avLst/>
                      </a:prstGeom>
                    </p:spPr>
                  </p:pic>
                </p:oleObj>
              </mc:Fallback>
            </mc:AlternateContent>
          </a:graphicData>
        </a:graphic>
      </p:graphicFrame>
    </p:spTree>
    <p:extLst>
      <p:ext uri="{BB962C8B-B14F-4D97-AF65-F5344CB8AC3E}">
        <p14:creationId xmlns:p14="http://schemas.microsoft.com/office/powerpoint/2010/main" val="238765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762000" y="1524000"/>
            <a:ext cx="7620000" cy="1143000"/>
          </a:xfrm>
        </p:spPr>
        <p:txBody>
          <a:bodyPr>
            <a:normAutofit/>
          </a:bodyPr>
          <a:lstStyle/>
          <a:p>
            <a:r>
              <a:rPr lang="en-US" sz="3600" dirty="0">
                <a:solidFill>
                  <a:srgbClr val="0967B0"/>
                </a:solidFill>
                <a:latin typeface="Optima"/>
                <a:cs typeface="Optima"/>
              </a:rPr>
              <a:t>Program Implementation Plan</a:t>
            </a:r>
          </a:p>
        </p:txBody>
      </p:sp>
      <p:sp>
        <p:nvSpPr>
          <p:cNvPr id="8" name="Content Placeholder 2"/>
          <p:cNvSpPr>
            <a:spLocks noGrp="1"/>
          </p:cNvSpPr>
          <p:nvPr>
            <p:ph idx="1"/>
          </p:nvPr>
        </p:nvSpPr>
        <p:spPr>
          <a:xfrm>
            <a:off x="304800" y="2667000"/>
            <a:ext cx="8382000" cy="3962400"/>
          </a:xfrm>
        </p:spPr>
        <p:txBody>
          <a:bodyPr>
            <a:normAutofit/>
          </a:bodyPr>
          <a:lstStyle/>
          <a:p>
            <a:r>
              <a:rPr lang="en-US" dirty="0">
                <a:latin typeface="Arial" panose="020B0604020202020204" pitchFamily="34" charset="0"/>
                <a:cs typeface="Arial" panose="020B0604020202020204" pitchFamily="34" charset="0"/>
              </a:rPr>
              <a:t>Tiered approach</a:t>
            </a:r>
          </a:p>
          <a:p>
            <a:pPr lvl="1"/>
            <a:r>
              <a:rPr lang="en-US" dirty="0">
                <a:latin typeface="Arial" panose="020B0604020202020204" pitchFamily="34" charset="0"/>
                <a:cs typeface="Arial" panose="020B0604020202020204" pitchFamily="34" charset="0"/>
              </a:rPr>
              <a:t>Tier 1: Implement shuttle service by Spring 2022 </a:t>
            </a:r>
          </a:p>
          <a:p>
            <a:pPr lvl="1"/>
            <a:r>
              <a:rPr lang="en-US" dirty="0">
                <a:latin typeface="Arial" panose="020B0604020202020204" pitchFamily="34" charset="0"/>
                <a:cs typeface="Arial" panose="020B0604020202020204" pitchFamily="34" charset="0"/>
              </a:rPr>
              <a:t>Tier 2: Replace Tier 1 diesel us with electric buses (EV)</a:t>
            </a:r>
          </a:p>
          <a:p>
            <a:pPr lvl="1"/>
            <a:r>
              <a:rPr lang="en-US" dirty="0">
                <a:latin typeface="Arial" panose="020B0604020202020204" pitchFamily="34" charset="0"/>
                <a:cs typeface="Arial" panose="020B0604020202020204" pitchFamily="34" charset="0"/>
              </a:rPr>
              <a:t>Tier 3: Upgrade Tier 2 EV buses and/or integrate new transportation technology</a:t>
            </a:r>
          </a:p>
        </p:txBody>
      </p:sp>
    </p:spTree>
    <p:extLst>
      <p:ext uri="{BB962C8B-B14F-4D97-AF65-F5344CB8AC3E}">
        <p14:creationId xmlns:p14="http://schemas.microsoft.com/office/powerpoint/2010/main" val="264678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3999" cy="14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1524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967B0"/>
                </a:solidFill>
                <a:latin typeface="Optima"/>
                <a:cs typeface="Optima"/>
              </a:rPr>
              <a:t>Public Safety</a:t>
            </a:r>
          </a:p>
        </p:txBody>
      </p:sp>
      <p:sp>
        <p:nvSpPr>
          <p:cNvPr id="7" name="Content Placeholder 2"/>
          <p:cNvSpPr>
            <a:spLocks noGrp="1"/>
          </p:cNvSpPr>
          <p:nvPr>
            <p:ph idx="1"/>
          </p:nvPr>
        </p:nvSpPr>
        <p:spPr>
          <a:xfrm>
            <a:off x="571499" y="2438400"/>
            <a:ext cx="8001000" cy="3962400"/>
          </a:xfrm>
        </p:spPr>
        <p:txBody>
          <a:bodyPr>
            <a:normAutofit fontScale="92500"/>
          </a:bodyPr>
          <a:lstStyle/>
          <a:p>
            <a:r>
              <a:rPr lang="en-US" dirty="0"/>
              <a:t>DTS will enhance and improve public safety, with less people driving around looking for a parking space which will make it safer for pedestrians</a:t>
            </a:r>
          </a:p>
          <a:p>
            <a:r>
              <a:rPr lang="en-US" dirty="0"/>
              <a:t>Less cars downtown means less congestion, hence improved air quality </a:t>
            </a:r>
          </a:p>
          <a:p>
            <a:r>
              <a:rPr lang="en-US" dirty="0"/>
              <a:t>Downtown employees can take the shuttle and keep their cars in a safe and secure location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32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67B0"/>
                </a:solidFill>
                <a:latin typeface="Optima"/>
                <a:cs typeface="Optima"/>
              </a:rPr>
              <a:t>Noise and Pollution Concerns?</a:t>
            </a:r>
          </a:p>
        </p:txBody>
      </p:sp>
      <p:sp>
        <p:nvSpPr>
          <p:cNvPr id="3" name="Content Placeholder 2"/>
          <p:cNvSpPr>
            <a:spLocks noGrp="1"/>
          </p:cNvSpPr>
          <p:nvPr>
            <p:ph idx="1"/>
          </p:nvPr>
        </p:nvSpPr>
        <p:spPr>
          <a:xfrm>
            <a:off x="685800" y="2514600"/>
            <a:ext cx="8153400" cy="4191000"/>
          </a:xfrm>
        </p:spPr>
        <p:txBody>
          <a:bodyPr>
            <a:normAutofit/>
          </a:bodyPr>
          <a:lstStyle/>
          <a:p>
            <a:pPr lvl="0"/>
            <a:r>
              <a:rPr lang="en-US" dirty="0"/>
              <a:t>The Downtown Partnership does daily cleanup so cleanliness will be of utmost importance</a:t>
            </a:r>
          </a:p>
          <a:p>
            <a:pPr lvl="0"/>
            <a:r>
              <a:rPr lang="en-US" dirty="0"/>
              <a:t>The buses are quiet, and eliminate the need to have dozens of cars downtown so traffic as well as noise and pollution levels will decrease  </a:t>
            </a:r>
          </a:p>
        </p:txBody>
      </p:sp>
    </p:spTree>
    <p:extLst>
      <p:ext uri="{BB962C8B-B14F-4D97-AF65-F5344CB8AC3E}">
        <p14:creationId xmlns:p14="http://schemas.microsoft.com/office/powerpoint/2010/main" val="371599459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A83B62481624D8F14E43F83D54A10" ma:contentTypeVersion="0" ma:contentTypeDescription="Create a new document." ma:contentTypeScope="" ma:versionID="1d529d5fcf35f5088dfff3e64aa12e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9ADDA5-1C1C-4BEC-90F0-87A769D671F8}">
  <ds:schemaRefs>
    <ds:schemaRef ds:uri="http://schemas.microsoft.com/sharepoint/v3/contenttype/forms"/>
  </ds:schemaRefs>
</ds:datastoreItem>
</file>

<file path=customXml/itemProps2.xml><?xml version="1.0" encoding="utf-8"?>
<ds:datastoreItem xmlns:ds="http://schemas.openxmlformats.org/officeDocument/2006/customXml" ds:itemID="{98E2A79A-AC68-43C3-B262-F805BE351588}">
  <ds:schemaRefs>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5473F71-CBA6-4D86-939D-3E5072729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8887</TotalTime>
  <Words>579</Words>
  <Application>Microsoft Office PowerPoint</Application>
  <PresentationFormat>On-screen Show (4:3)</PresentationFormat>
  <Paragraphs>69</Paragraphs>
  <Slides>10</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Courier New</vt:lpstr>
      <vt:lpstr>Optima</vt:lpstr>
      <vt:lpstr>Office Theme</vt:lpstr>
      <vt:lpstr>Acrobat Document</vt:lpstr>
      <vt:lpstr>Downtown Shuttle</vt:lpstr>
      <vt:lpstr>PowerPoint Presentation</vt:lpstr>
      <vt:lpstr>Need</vt:lpstr>
      <vt:lpstr>Service Details</vt:lpstr>
      <vt:lpstr>Proposed Stops</vt:lpstr>
      <vt:lpstr>Proposed Stop Locations</vt:lpstr>
      <vt:lpstr>Program Implementation Plan</vt:lpstr>
      <vt:lpstr>PowerPoint Presentation</vt:lpstr>
      <vt:lpstr>Noise and Pollution Concerns?</vt:lpstr>
      <vt:lpstr>Questions?</vt:lpstr>
    </vt:vector>
  </TitlesOfParts>
  <Company>City of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Khattri-Chettri, Jyotsna</dc:creator>
  <cp:lastModifiedBy>Dean Beukema</cp:lastModifiedBy>
  <cp:revision>142</cp:revision>
  <cp:lastPrinted>2017-04-03T17:30:41Z</cp:lastPrinted>
  <dcterms:created xsi:type="dcterms:W3CDTF">2016-02-17T18:13:51Z</dcterms:created>
  <dcterms:modified xsi:type="dcterms:W3CDTF">2021-07-23T22:03:56Z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0x010100B34A83B62481624D8F14E43F83D54A10</vt:lpwstr>
  </property>
</Properties>
</file>