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7" r:id="rId2"/>
    <p:sldId id="297" r:id="rId3"/>
    <p:sldId id="298" r:id="rId4"/>
    <p:sldId id="300" r:id="rId5"/>
    <p:sldId id="287" r:id="rId6"/>
    <p:sldId id="301" r:id="rId7"/>
    <p:sldId id="302" r:id="rId8"/>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AF27D3-922F-4ABF-A61A-E7B86BD947DB}">
          <p14:sldIdLst>
            <p14:sldId id="257"/>
            <p14:sldId id="297"/>
            <p14:sldId id="298"/>
            <p14:sldId id="300"/>
            <p14:sldId id="287"/>
            <p14:sldId id="301"/>
            <p14:sldId id="3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B8B"/>
    <a:srgbClr val="000000"/>
    <a:srgbClr val="1D59BD"/>
    <a:srgbClr val="0099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30" autoAdjust="0"/>
  </p:normalViewPr>
  <p:slideViewPr>
    <p:cSldViewPr snapToGrid="0" snapToObjects="1">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F832A-BC8B-4233-977E-FE0B5D3F1571}"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3CFB3A76-CBB6-4EEB-A41F-74E4AF72DE3E}">
      <dgm:prSet/>
      <dgm:spPr/>
      <dgm:t>
        <a:bodyPr/>
        <a:lstStyle/>
        <a:p>
          <a:pPr algn="l"/>
          <a:r>
            <a:rPr lang="en-US" dirty="0"/>
            <a:t>Building One</a:t>
          </a:r>
        </a:p>
        <a:p>
          <a:pPr algn="l"/>
          <a:r>
            <a:rPr lang="en-US" dirty="0"/>
            <a:t>73,000 sf </a:t>
          </a:r>
        </a:p>
        <a:p>
          <a:pPr algn="l"/>
          <a:r>
            <a:rPr lang="en-US" dirty="0"/>
            <a:t>Delivery in Q1 2024</a:t>
          </a:r>
        </a:p>
      </dgm:t>
    </dgm:pt>
    <dgm:pt modelId="{D384E365-AC2D-4D6A-AF66-B8B69A93A255}" type="parTrans" cxnId="{47BA1926-1559-4446-B64C-6126CB440A28}">
      <dgm:prSet/>
      <dgm:spPr/>
      <dgm:t>
        <a:bodyPr/>
        <a:lstStyle/>
        <a:p>
          <a:endParaRPr lang="en-US"/>
        </a:p>
      </dgm:t>
    </dgm:pt>
    <dgm:pt modelId="{DC918A9A-EF0F-44A0-BBCD-57D75BC913FB}" type="sibTrans" cxnId="{47BA1926-1559-4446-B64C-6126CB440A28}">
      <dgm:prSet phldrT="1" phldr="0"/>
      <dgm:spPr/>
      <dgm:t>
        <a:bodyPr/>
        <a:lstStyle/>
        <a:p>
          <a:r>
            <a:rPr lang="en-US"/>
            <a:t>1</a:t>
          </a:r>
        </a:p>
      </dgm:t>
    </dgm:pt>
    <dgm:pt modelId="{492121B7-B385-4AD3-91DA-91F1E686EC9D}">
      <dgm:prSet/>
      <dgm:spPr/>
      <dgm:t>
        <a:bodyPr/>
        <a:lstStyle/>
        <a:p>
          <a:r>
            <a:rPr lang="en-US" dirty="0"/>
            <a:t>Building Two</a:t>
          </a:r>
        </a:p>
        <a:p>
          <a:r>
            <a:rPr lang="en-US" dirty="0"/>
            <a:t>110,000 sf </a:t>
          </a:r>
        </a:p>
        <a:p>
          <a:r>
            <a:rPr lang="en-US" dirty="0"/>
            <a:t>Delivery in Q1 2025</a:t>
          </a:r>
        </a:p>
      </dgm:t>
    </dgm:pt>
    <dgm:pt modelId="{E87EA7E1-5DAF-460D-98BE-2D04F38E69BC}" type="parTrans" cxnId="{D1F750F2-024E-4836-9952-F2A8A2F9C948}">
      <dgm:prSet/>
      <dgm:spPr/>
      <dgm:t>
        <a:bodyPr/>
        <a:lstStyle/>
        <a:p>
          <a:endParaRPr lang="en-US"/>
        </a:p>
      </dgm:t>
    </dgm:pt>
    <dgm:pt modelId="{4343DFFA-AAE7-48F8-8DBA-E61E5AB1095A}" type="sibTrans" cxnId="{D1F750F2-024E-4836-9952-F2A8A2F9C948}">
      <dgm:prSet phldrT="2" phldr="0"/>
      <dgm:spPr/>
      <dgm:t>
        <a:bodyPr/>
        <a:lstStyle/>
        <a:p>
          <a:r>
            <a:rPr lang="en-US"/>
            <a:t>2</a:t>
          </a:r>
        </a:p>
      </dgm:t>
    </dgm:pt>
    <dgm:pt modelId="{BE0ACB7B-9CEB-46A9-B698-9652A42CA4DA}">
      <dgm:prSet/>
      <dgm:spPr/>
      <dgm:t>
        <a:bodyPr/>
        <a:lstStyle/>
        <a:p>
          <a:r>
            <a:rPr lang="en-US" dirty="0"/>
            <a:t>Building Three</a:t>
          </a:r>
        </a:p>
        <a:p>
          <a:r>
            <a:rPr lang="en-US" dirty="0"/>
            <a:t>91,000 sf </a:t>
          </a:r>
        </a:p>
        <a:p>
          <a:r>
            <a:rPr lang="en-US" dirty="0"/>
            <a:t>Delivery in Q1 2026</a:t>
          </a:r>
        </a:p>
      </dgm:t>
    </dgm:pt>
    <dgm:pt modelId="{FC1EFBDF-6F84-4F95-8F10-B4C1B4D75CCA}" type="parTrans" cxnId="{40F229E6-A820-47D5-B2C8-36C1451A3CC3}">
      <dgm:prSet/>
      <dgm:spPr/>
      <dgm:t>
        <a:bodyPr/>
        <a:lstStyle/>
        <a:p>
          <a:endParaRPr lang="en-US"/>
        </a:p>
      </dgm:t>
    </dgm:pt>
    <dgm:pt modelId="{CFE711A4-F6E2-455E-965F-0F6EB90F0C03}" type="sibTrans" cxnId="{40F229E6-A820-47D5-B2C8-36C1451A3CC3}">
      <dgm:prSet phldrT="3" phldr="0"/>
      <dgm:spPr/>
      <dgm:t>
        <a:bodyPr/>
        <a:lstStyle/>
        <a:p>
          <a:r>
            <a:rPr lang="en-US"/>
            <a:t>3</a:t>
          </a:r>
        </a:p>
      </dgm:t>
    </dgm:pt>
    <dgm:pt modelId="{DCDCEE30-D35A-48D7-95D2-906ED5BD7419}">
      <dgm:prSet/>
      <dgm:spPr/>
      <dgm:t>
        <a:bodyPr/>
        <a:lstStyle/>
        <a:p>
          <a:r>
            <a:rPr lang="en-US" dirty="0"/>
            <a:t>Building Four</a:t>
          </a:r>
        </a:p>
        <a:p>
          <a:r>
            <a:rPr lang="en-US" dirty="0"/>
            <a:t>65,000 sf </a:t>
          </a:r>
        </a:p>
        <a:p>
          <a:r>
            <a:rPr lang="en-US" dirty="0"/>
            <a:t>Delivery in Q1 2027</a:t>
          </a:r>
        </a:p>
      </dgm:t>
    </dgm:pt>
    <dgm:pt modelId="{4381B20C-7120-4C6F-A236-DF33776A419B}" type="parTrans" cxnId="{4859C4A4-920A-44E1-9AF4-53A3C734C837}">
      <dgm:prSet/>
      <dgm:spPr/>
      <dgm:t>
        <a:bodyPr/>
        <a:lstStyle/>
        <a:p>
          <a:endParaRPr lang="en-US"/>
        </a:p>
      </dgm:t>
    </dgm:pt>
    <dgm:pt modelId="{5F3D18D5-AAF5-407C-97AC-8ECBED42FED5}" type="sibTrans" cxnId="{4859C4A4-920A-44E1-9AF4-53A3C734C837}">
      <dgm:prSet phldrT="4" phldr="0"/>
      <dgm:spPr/>
      <dgm:t>
        <a:bodyPr/>
        <a:lstStyle/>
        <a:p>
          <a:r>
            <a:rPr lang="en-US"/>
            <a:t>4</a:t>
          </a:r>
        </a:p>
      </dgm:t>
    </dgm:pt>
    <dgm:pt modelId="{0A28A49C-4B73-4B67-A003-238BD2414DA5}">
      <dgm:prSet/>
      <dgm:spPr/>
      <dgm:t>
        <a:bodyPr/>
        <a:lstStyle/>
        <a:p>
          <a:r>
            <a:rPr lang="en-US" dirty="0"/>
            <a:t>Building Five</a:t>
          </a:r>
        </a:p>
        <a:p>
          <a:r>
            <a:rPr lang="en-US" dirty="0"/>
            <a:t>150,000 sf </a:t>
          </a:r>
        </a:p>
        <a:p>
          <a:r>
            <a:rPr lang="en-US" dirty="0"/>
            <a:t>Delivery in Q1 2028</a:t>
          </a:r>
        </a:p>
      </dgm:t>
    </dgm:pt>
    <dgm:pt modelId="{2588CDF0-909E-4324-BA7B-BE6564A91012}" type="parTrans" cxnId="{625BBBA4-2B20-4012-9A4C-5D0458B0B979}">
      <dgm:prSet/>
      <dgm:spPr/>
      <dgm:t>
        <a:bodyPr/>
        <a:lstStyle/>
        <a:p>
          <a:endParaRPr lang="en-US"/>
        </a:p>
      </dgm:t>
    </dgm:pt>
    <dgm:pt modelId="{FFDC715D-E938-4605-AB8F-1361AD69DD96}" type="sibTrans" cxnId="{625BBBA4-2B20-4012-9A4C-5D0458B0B979}">
      <dgm:prSet phldrT="5" phldr="0"/>
      <dgm:spPr/>
      <dgm:t>
        <a:bodyPr/>
        <a:lstStyle/>
        <a:p>
          <a:r>
            <a:rPr lang="en-US"/>
            <a:t>5</a:t>
          </a:r>
        </a:p>
      </dgm:t>
    </dgm:pt>
    <dgm:pt modelId="{6C40DDCE-9C8C-4CC2-AFBE-BA5A363A1DEC}">
      <dgm:prSet/>
      <dgm:spPr/>
      <dgm:t>
        <a:bodyPr/>
        <a:lstStyle/>
        <a:p>
          <a:r>
            <a:rPr lang="en-US" dirty="0"/>
            <a:t>Building Six</a:t>
          </a:r>
        </a:p>
        <a:p>
          <a:r>
            <a:rPr lang="en-US" dirty="0"/>
            <a:t>43,000 sf </a:t>
          </a:r>
        </a:p>
        <a:p>
          <a:r>
            <a:rPr lang="en-US" dirty="0"/>
            <a:t>Delivery in Q1 2029	</a:t>
          </a:r>
        </a:p>
      </dgm:t>
    </dgm:pt>
    <dgm:pt modelId="{B2F84572-ADAA-4C4B-84F7-795220D54DA1}" type="parTrans" cxnId="{B0F5690A-5690-4C23-B281-A32B42217448}">
      <dgm:prSet/>
      <dgm:spPr/>
      <dgm:t>
        <a:bodyPr/>
        <a:lstStyle/>
        <a:p>
          <a:endParaRPr lang="en-US"/>
        </a:p>
      </dgm:t>
    </dgm:pt>
    <dgm:pt modelId="{DF2A29FC-9A46-41AD-BEEE-756C211BA152}" type="sibTrans" cxnId="{B0F5690A-5690-4C23-B281-A32B42217448}">
      <dgm:prSet phldrT="6" phldr="0"/>
      <dgm:spPr/>
      <dgm:t>
        <a:bodyPr/>
        <a:lstStyle/>
        <a:p>
          <a:r>
            <a:rPr lang="en-US"/>
            <a:t>6</a:t>
          </a:r>
        </a:p>
      </dgm:t>
    </dgm:pt>
    <dgm:pt modelId="{CF440477-BFD7-4B91-B8B5-DADB2924D430}" type="pres">
      <dgm:prSet presAssocID="{8BFF832A-BC8B-4233-977E-FE0B5D3F1571}" presName="Name0" presStyleCnt="0">
        <dgm:presLayoutVars>
          <dgm:animLvl val="lvl"/>
          <dgm:resizeHandles val="exact"/>
        </dgm:presLayoutVars>
      </dgm:prSet>
      <dgm:spPr/>
    </dgm:pt>
    <dgm:pt modelId="{40D31FBB-76E6-4D4C-AA9F-718009D9B3E5}" type="pres">
      <dgm:prSet presAssocID="{3CFB3A76-CBB6-4EEB-A41F-74E4AF72DE3E}" presName="compositeNode" presStyleCnt="0">
        <dgm:presLayoutVars>
          <dgm:bulletEnabled val="1"/>
        </dgm:presLayoutVars>
      </dgm:prSet>
      <dgm:spPr/>
    </dgm:pt>
    <dgm:pt modelId="{0B7EA803-A4DE-48D3-B7EA-ADCDF22360E0}" type="pres">
      <dgm:prSet presAssocID="{3CFB3A76-CBB6-4EEB-A41F-74E4AF72DE3E}" presName="bgRect" presStyleLbl="bgAccFollowNode1" presStyleIdx="0" presStyleCnt="6"/>
      <dgm:spPr/>
    </dgm:pt>
    <dgm:pt modelId="{C7A89CE6-BE8C-47CF-855A-973631842B9B}" type="pres">
      <dgm:prSet presAssocID="{DC918A9A-EF0F-44A0-BBCD-57D75BC913FB}" presName="sibTransNodeCircle" presStyleLbl="alignNode1" presStyleIdx="0" presStyleCnt="12">
        <dgm:presLayoutVars>
          <dgm:chMax val="0"/>
          <dgm:bulletEnabled/>
        </dgm:presLayoutVars>
      </dgm:prSet>
      <dgm:spPr/>
    </dgm:pt>
    <dgm:pt modelId="{DE485A70-EF4A-4863-B344-F155AA893302}" type="pres">
      <dgm:prSet presAssocID="{3CFB3A76-CBB6-4EEB-A41F-74E4AF72DE3E}" presName="bottomLine" presStyleLbl="alignNode1" presStyleIdx="1" presStyleCnt="12">
        <dgm:presLayoutVars/>
      </dgm:prSet>
      <dgm:spPr/>
    </dgm:pt>
    <dgm:pt modelId="{559A9A34-86A7-4A13-9701-97F98D557706}" type="pres">
      <dgm:prSet presAssocID="{3CFB3A76-CBB6-4EEB-A41F-74E4AF72DE3E}" presName="nodeText" presStyleLbl="bgAccFollowNode1" presStyleIdx="0" presStyleCnt="6">
        <dgm:presLayoutVars>
          <dgm:bulletEnabled val="1"/>
        </dgm:presLayoutVars>
      </dgm:prSet>
      <dgm:spPr/>
    </dgm:pt>
    <dgm:pt modelId="{48500122-C128-4A9C-A3AD-D7680C749017}" type="pres">
      <dgm:prSet presAssocID="{DC918A9A-EF0F-44A0-BBCD-57D75BC913FB}" presName="sibTrans" presStyleCnt="0"/>
      <dgm:spPr/>
    </dgm:pt>
    <dgm:pt modelId="{29A90E12-BC29-47F1-A8B2-FB738DF1EBB7}" type="pres">
      <dgm:prSet presAssocID="{492121B7-B385-4AD3-91DA-91F1E686EC9D}" presName="compositeNode" presStyleCnt="0">
        <dgm:presLayoutVars>
          <dgm:bulletEnabled val="1"/>
        </dgm:presLayoutVars>
      </dgm:prSet>
      <dgm:spPr/>
    </dgm:pt>
    <dgm:pt modelId="{7A213C0D-CA3D-49DF-A098-7FDC15266128}" type="pres">
      <dgm:prSet presAssocID="{492121B7-B385-4AD3-91DA-91F1E686EC9D}" presName="bgRect" presStyleLbl="bgAccFollowNode1" presStyleIdx="1" presStyleCnt="6"/>
      <dgm:spPr/>
    </dgm:pt>
    <dgm:pt modelId="{3124971D-2DA0-4C4D-9FB4-5963AD9407B6}" type="pres">
      <dgm:prSet presAssocID="{4343DFFA-AAE7-48F8-8DBA-E61E5AB1095A}" presName="sibTransNodeCircle" presStyleLbl="alignNode1" presStyleIdx="2" presStyleCnt="12">
        <dgm:presLayoutVars>
          <dgm:chMax val="0"/>
          <dgm:bulletEnabled/>
        </dgm:presLayoutVars>
      </dgm:prSet>
      <dgm:spPr/>
    </dgm:pt>
    <dgm:pt modelId="{0899199A-2F05-4D84-8ABB-9E72427D0420}" type="pres">
      <dgm:prSet presAssocID="{492121B7-B385-4AD3-91DA-91F1E686EC9D}" presName="bottomLine" presStyleLbl="alignNode1" presStyleIdx="3" presStyleCnt="12">
        <dgm:presLayoutVars/>
      </dgm:prSet>
      <dgm:spPr/>
    </dgm:pt>
    <dgm:pt modelId="{2C2A6934-2DF6-441C-AF60-ACAA915125E0}" type="pres">
      <dgm:prSet presAssocID="{492121B7-B385-4AD3-91DA-91F1E686EC9D}" presName="nodeText" presStyleLbl="bgAccFollowNode1" presStyleIdx="1" presStyleCnt="6">
        <dgm:presLayoutVars>
          <dgm:bulletEnabled val="1"/>
        </dgm:presLayoutVars>
      </dgm:prSet>
      <dgm:spPr/>
    </dgm:pt>
    <dgm:pt modelId="{3E571B26-4914-480F-A492-09E54C9D0129}" type="pres">
      <dgm:prSet presAssocID="{4343DFFA-AAE7-48F8-8DBA-E61E5AB1095A}" presName="sibTrans" presStyleCnt="0"/>
      <dgm:spPr/>
    </dgm:pt>
    <dgm:pt modelId="{F872C195-9F51-485C-8BF8-2BB8BEF3BC54}" type="pres">
      <dgm:prSet presAssocID="{BE0ACB7B-9CEB-46A9-B698-9652A42CA4DA}" presName="compositeNode" presStyleCnt="0">
        <dgm:presLayoutVars>
          <dgm:bulletEnabled val="1"/>
        </dgm:presLayoutVars>
      </dgm:prSet>
      <dgm:spPr/>
    </dgm:pt>
    <dgm:pt modelId="{D1C0C7F3-3D58-4796-A11A-21D3ED7489CA}" type="pres">
      <dgm:prSet presAssocID="{BE0ACB7B-9CEB-46A9-B698-9652A42CA4DA}" presName="bgRect" presStyleLbl="bgAccFollowNode1" presStyleIdx="2" presStyleCnt="6"/>
      <dgm:spPr/>
    </dgm:pt>
    <dgm:pt modelId="{047EA69D-0BCA-4557-A5E0-02C2F5C015AE}" type="pres">
      <dgm:prSet presAssocID="{CFE711A4-F6E2-455E-965F-0F6EB90F0C03}" presName="sibTransNodeCircle" presStyleLbl="alignNode1" presStyleIdx="4" presStyleCnt="12">
        <dgm:presLayoutVars>
          <dgm:chMax val="0"/>
          <dgm:bulletEnabled/>
        </dgm:presLayoutVars>
      </dgm:prSet>
      <dgm:spPr/>
    </dgm:pt>
    <dgm:pt modelId="{4AFA7CB5-F961-4FE6-A75A-82A56B0B7DFE}" type="pres">
      <dgm:prSet presAssocID="{BE0ACB7B-9CEB-46A9-B698-9652A42CA4DA}" presName="bottomLine" presStyleLbl="alignNode1" presStyleIdx="5" presStyleCnt="12">
        <dgm:presLayoutVars/>
      </dgm:prSet>
      <dgm:spPr/>
    </dgm:pt>
    <dgm:pt modelId="{2CAC6912-ABB5-4140-A447-E85F8A76402F}" type="pres">
      <dgm:prSet presAssocID="{BE0ACB7B-9CEB-46A9-B698-9652A42CA4DA}" presName="nodeText" presStyleLbl="bgAccFollowNode1" presStyleIdx="2" presStyleCnt="6">
        <dgm:presLayoutVars>
          <dgm:bulletEnabled val="1"/>
        </dgm:presLayoutVars>
      </dgm:prSet>
      <dgm:spPr/>
    </dgm:pt>
    <dgm:pt modelId="{299608AA-4CBA-4E4E-938F-DD93AD36CE0E}" type="pres">
      <dgm:prSet presAssocID="{CFE711A4-F6E2-455E-965F-0F6EB90F0C03}" presName="sibTrans" presStyleCnt="0"/>
      <dgm:spPr/>
    </dgm:pt>
    <dgm:pt modelId="{DDBF65BC-1218-4707-BD6E-838E87FA1531}" type="pres">
      <dgm:prSet presAssocID="{DCDCEE30-D35A-48D7-95D2-906ED5BD7419}" presName="compositeNode" presStyleCnt="0">
        <dgm:presLayoutVars>
          <dgm:bulletEnabled val="1"/>
        </dgm:presLayoutVars>
      </dgm:prSet>
      <dgm:spPr/>
    </dgm:pt>
    <dgm:pt modelId="{8F8121E3-72E6-4ADF-ADE1-DF7CD29A188C}" type="pres">
      <dgm:prSet presAssocID="{DCDCEE30-D35A-48D7-95D2-906ED5BD7419}" presName="bgRect" presStyleLbl="bgAccFollowNode1" presStyleIdx="3" presStyleCnt="6"/>
      <dgm:spPr/>
    </dgm:pt>
    <dgm:pt modelId="{9E6974A2-934A-4565-B7DA-38778A511AAD}" type="pres">
      <dgm:prSet presAssocID="{5F3D18D5-AAF5-407C-97AC-8ECBED42FED5}" presName="sibTransNodeCircle" presStyleLbl="alignNode1" presStyleIdx="6" presStyleCnt="12">
        <dgm:presLayoutVars>
          <dgm:chMax val="0"/>
          <dgm:bulletEnabled/>
        </dgm:presLayoutVars>
      </dgm:prSet>
      <dgm:spPr/>
    </dgm:pt>
    <dgm:pt modelId="{AA76C404-52F4-489B-B159-E64167E6439E}" type="pres">
      <dgm:prSet presAssocID="{DCDCEE30-D35A-48D7-95D2-906ED5BD7419}" presName="bottomLine" presStyleLbl="alignNode1" presStyleIdx="7" presStyleCnt="12">
        <dgm:presLayoutVars/>
      </dgm:prSet>
      <dgm:spPr/>
    </dgm:pt>
    <dgm:pt modelId="{8BE02D69-EA1C-46DC-B149-99597989AFCC}" type="pres">
      <dgm:prSet presAssocID="{DCDCEE30-D35A-48D7-95D2-906ED5BD7419}" presName="nodeText" presStyleLbl="bgAccFollowNode1" presStyleIdx="3" presStyleCnt="6">
        <dgm:presLayoutVars>
          <dgm:bulletEnabled val="1"/>
        </dgm:presLayoutVars>
      </dgm:prSet>
      <dgm:spPr/>
    </dgm:pt>
    <dgm:pt modelId="{F3844F24-DFF3-42C8-BEC4-D656645ECDB3}" type="pres">
      <dgm:prSet presAssocID="{5F3D18D5-AAF5-407C-97AC-8ECBED42FED5}" presName="sibTrans" presStyleCnt="0"/>
      <dgm:spPr/>
    </dgm:pt>
    <dgm:pt modelId="{A2B05FDC-07FC-4E26-B48C-46F3D18BF4DB}" type="pres">
      <dgm:prSet presAssocID="{0A28A49C-4B73-4B67-A003-238BD2414DA5}" presName="compositeNode" presStyleCnt="0">
        <dgm:presLayoutVars>
          <dgm:bulletEnabled val="1"/>
        </dgm:presLayoutVars>
      </dgm:prSet>
      <dgm:spPr/>
    </dgm:pt>
    <dgm:pt modelId="{8B12A93B-253D-416C-A737-E73C49834063}" type="pres">
      <dgm:prSet presAssocID="{0A28A49C-4B73-4B67-A003-238BD2414DA5}" presName="bgRect" presStyleLbl="bgAccFollowNode1" presStyleIdx="4" presStyleCnt="6"/>
      <dgm:spPr/>
    </dgm:pt>
    <dgm:pt modelId="{D91760D4-E379-48D3-BDAB-86D7A7947823}" type="pres">
      <dgm:prSet presAssocID="{FFDC715D-E938-4605-AB8F-1361AD69DD96}" presName="sibTransNodeCircle" presStyleLbl="alignNode1" presStyleIdx="8" presStyleCnt="12">
        <dgm:presLayoutVars>
          <dgm:chMax val="0"/>
          <dgm:bulletEnabled/>
        </dgm:presLayoutVars>
      </dgm:prSet>
      <dgm:spPr/>
    </dgm:pt>
    <dgm:pt modelId="{C2C1761E-E8A8-4E60-8AE4-EF61AD4B3529}" type="pres">
      <dgm:prSet presAssocID="{0A28A49C-4B73-4B67-A003-238BD2414DA5}" presName="bottomLine" presStyleLbl="alignNode1" presStyleIdx="9" presStyleCnt="12">
        <dgm:presLayoutVars/>
      </dgm:prSet>
      <dgm:spPr/>
    </dgm:pt>
    <dgm:pt modelId="{D011AB68-FA0B-4400-BE85-D45CD2E79D67}" type="pres">
      <dgm:prSet presAssocID="{0A28A49C-4B73-4B67-A003-238BD2414DA5}" presName="nodeText" presStyleLbl="bgAccFollowNode1" presStyleIdx="4" presStyleCnt="6">
        <dgm:presLayoutVars>
          <dgm:bulletEnabled val="1"/>
        </dgm:presLayoutVars>
      </dgm:prSet>
      <dgm:spPr/>
    </dgm:pt>
    <dgm:pt modelId="{BE87841C-59D7-4CC2-B490-A2A3953C866C}" type="pres">
      <dgm:prSet presAssocID="{FFDC715D-E938-4605-AB8F-1361AD69DD96}" presName="sibTrans" presStyleCnt="0"/>
      <dgm:spPr/>
    </dgm:pt>
    <dgm:pt modelId="{74D61E71-43C5-4E41-89A9-94CB63107705}" type="pres">
      <dgm:prSet presAssocID="{6C40DDCE-9C8C-4CC2-AFBE-BA5A363A1DEC}" presName="compositeNode" presStyleCnt="0">
        <dgm:presLayoutVars>
          <dgm:bulletEnabled val="1"/>
        </dgm:presLayoutVars>
      </dgm:prSet>
      <dgm:spPr/>
    </dgm:pt>
    <dgm:pt modelId="{6AA0A3E2-A6E1-4201-B867-445AA2508154}" type="pres">
      <dgm:prSet presAssocID="{6C40DDCE-9C8C-4CC2-AFBE-BA5A363A1DEC}" presName="bgRect" presStyleLbl="bgAccFollowNode1" presStyleIdx="5" presStyleCnt="6"/>
      <dgm:spPr/>
    </dgm:pt>
    <dgm:pt modelId="{490BBA7E-6E03-41DA-9F5A-3F6763A16340}" type="pres">
      <dgm:prSet presAssocID="{DF2A29FC-9A46-41AD-BEEE-756C211BA152}" presName="sibTransNodeCircle" presStyleLbl="alignNode1" presStyleIdx="10" presStyleCnt="12">
        <dgm:presLayoutVars>
          <dgm:chMax val="0"/>
          <dgm:bulletEnabled/>
        </dgm:presLayoutVars>
      </dgm:prSet>
      <dgm:spPr/>
    </dgm:pt>
    <dgm:pt modelId="{B58A9888-A57B-4277-9335-C874354DB55F}" type="pres">
      <dgm:prSet presAssocID="{6C40DDCE-9C8C-4CC2-AFBE-BA5A363A1DEC}" presName="bottomLine" presStyleLbl="alignNode1" presStyleIdx="11" presStyleCnt="12">
        <dgm:presLayoutVars/>
      </dgm:prSet>
      <dgm:spPr/>
    </dgm:pt>
    <dgm:pt modelId="{3765C510-65AC-4481-AE4B-572CB85B34A0}" type="pres">
      <dgm:prSet presAssocID="{6C40DDCE-9C8C-4CC2-AFBE-BA5A363A1DEC}" presName="nodeText" presStyleLbl="bgAccFollowNode1" presStyleIdx="5" presStyleCnt="6">
        <dgm:presLayoutVars>
          <dgm:bulletEnabled val="1"/>
        </dgm:presLayoutVars>
      </dgm:prSet>
      <dgm:spPr/>
    </dgm:pt>
  </dgm:ptLst>
  <dgm:cxnLst>
    <dgm:cxn modelId="{B0F5690A-5690-4C23-B281-A32B42217448}" srcId="{8BFF832A-BC8B-4233-977E-FE0B5D3F1571}" destId="{6C40DDCE-9C8C-4CC2-AFBE-BA5A363A1DEC}" srcOrd="5" destOrd="0" parTransId="{B2F84572-ADAA-4C4B-84F7-795220D54DA1}" sibTransId="{DF2A29FC-9A46-41AD-BEEE-756C211BA152}"/>
    <dgm:cxn modelId="{D0A66117-42F1-49AD-B2EA-C44046493AFA}" type="presOf" srcId="{BE0ACB7B-9CEB-46A9-B698-9652A42CA4DA}" destId="{D1C0C7F3-3D58-4796-A11A-21D3ED7489CA}" srcOrd="0" destOrd="0" presId="urn:microsoft.com/office/officeart/2016/7/layout/BasicLinearProcessNumbered"/>
    <dgm:cxn modelId="{47BA1926-1559-4446-B64C-6126CB440A28}" srcId="{8BFF832A-BC8B-4233-977E-FE0B5D3F1571}" destId="{3CFB3A76-CBB6-4EEB-A41F-74E4AF72DE3E}" srcOrd="0" destOrd="0" parTransId="{D384E365-AC2D-4D6A-AF66-B8B69A93A255}" sibTransId="{DC918A9A-EF0F-44A0-BBCD-57D75BC913FB}"/>
    <dgm:cxn modelId="{59EEFD28-4637-4B3C-8673-820670F5A6F9}" type="presOf" srcId="{CFE711A4-F6E2-455E-965F-0F6EB90F0C03}" destId="{047EA69D-0BCA-4557-A5E0-02C2F5C015AE}" srcOrd="0" destOrd="0" presId="urn:microsoft.com/office/officeart/2016/7/layout/BasicLinearProcessNumbered"/>
    <dgm:cxn modelId="{019AE335-7CA3-414F-8A60-956BC9C2694B}" type="presOf" srcId="{FFDC715D-E938-4605-AB8F-1361AD69DD96}" destId="{D91760D4-E379-48D3-BDAB-86D7A7947823}" srcOrd="0" destOrd="0" presId="urn:microsoft.com/office/officeart/2016/7/layout/BasicLinearProcessNumbered"/>
    <dgm:cxn modelId="{B726D05B-B770-405D-9783-B2FC8C400DFF}" type="presOf" srcId="{4343DFFA-AAE7-48F8-8DBA-E61E5AB1095A}" destId="{3124971D-2DA0-4C4D-9FB4-5963AD9407B6}" srcOrd="0" destOrd="0" presId="urn:microsoft.com/office/officeart/2016/7/layout/BasicLinearProcessNumbered"/>
    <dgm:cxn modelId="{E1F61544-7EFA-4CD4-8665-A5758281A431}" type="presOf" srcId="{0A28A49C-4B73-4B67-A003-238BD2414DA5}" destId="{D011AB68-FA0B-4400-BE85-D45CD2E79D67}" srcOrd="1" destOrd="0" presId="urn:microsoft.com/office/officeart/2016/7/layout/BasicLinearProcessNumbered"/>
    <dgm:cxn modelId="{BD83AD6A-23D4-4191-AF65-29587DA621B4}" type="presOf" srcId="{8BFF832A-BC8B-4233-977E-FE0B5D3F1571}" destId="{CF440477-BFD7-4B91-B8B5-DADB2924D430}" srcOrd="0" destOrd="0" presId="urn:microsoft.com/office/officeart/2016/7/layout/BasicLinearProcessNumbered"/>
    <dgm:cxn modelId="{48C61057-595B-4468-9B1F-4DED74C84BCE}" type="presOf" srcId="{3CFB3A76-CBB6-4EEB-A41F-74E4AF72DE3E}" destId="{559A9A34-86A7-4A13-9701-97F98D557706}" srcOrd="1" destOrd="0" presId="urn:microsoft.com/office/officeart/2016/7/layout/BasicLinearProcessNumbered"/>
    <dgm:cxn modelId="{F2C1A677-D83B-4F7E-AB77-59AA5181CE9D}" type="presOf" srcId="{DC918A9A-EF0F-44A0-BBCD-57D75BC913FB}" destId="{C7A89CE6-BE8C-47CF-855A-973631842B9B}" srcOrd="0" destOrd="0" presId="urn:microsoft.com/office/officeart/2016/7/layout/BasicLinearProcessNumbered"/>
    <dgm:cxn modelId="{43206D5A-B32E-421C-B5B2-B2EFCCA08DF2}" type="presOf" srcId="{492121B7-B385-4AD3-91DA-91F1E686EC9D}" destId="{7A213C0D-CA3D-49DF-A098-7FDC15266128}" srcOrd="0" destOrd="0" presId="urn:microsoft.com/office/officeart/2016/7/layout/BasicLinearProcessNumbered"/>
    <dgm:cxn modelId="{C55A457E-27D7-4D06-9900-9F1B14BE8E9E}" type="presOf" srcId="{BE0ACB7B-9CEB-46A9-B698-9652A42CA4DA}" destId="{2CAC6912-ABB5-4140-A447-E85F8A76402F}" srcOrd="1" destOrd="0" presId="urn:microsoft.com/office/officeart/2016/7/layout/BasicLinearProcessNumbered"/>
    <dgm:cxn modelId="{56F3059F-C91E-44DF-A5E0-11E949622D12}" type="presOf" srcId="{5F3D18D5-AAF5-407C-97AC-8ECBED42FED5}" destId="{9E6974A2-934A-4565-B7DA-38778A511AAD}" srcOrd="0" destOrd="0" presId="urn:microsoft.com/office/officeart/2016/7/layout/BasicLinearProcessNumbered"/>
    <dgm:cxn modelId="{625BBBA4-2B20-4012-9A4C-5D0458B0B979}" srcId="{8BFF832A-BC8B-4233-977E-FE0B5D3F1571}" destId="{0A28A49C-4B73-4B67-A003-238BD2414DA5}" srcOrd="4" destOrd="0" parTransId="{2588CDF0-909E-4324-BA7B-BE6564A91012}" sibTransId="{FFDC715D-E938-4605-AB8F-1361AD69DD96}"/>
    <dgm:cxn modelId="{4859C4A4-920A-44E1-9AF4-53A3C734C837}" srcId="{8BFF832A-BC8B-4233-977E-FE0B5D3F1571}" destId="{DCDCEE30-D35A-48D7-95D2-906ED5BD7419}" srcOrd="3" destOrd="0" parTransId="{4381B20C-7120-4C6F-A236-DF33776A419B}" sibTransId="{5F3D18D5-AAF5-407C-97AC-8ECBED42FED5}"/>
    <dgm:cxn modelId="{E964B8A5-9120-420E-B54A-EE53697496D6}" type="presOf" srcId="{6C40DDCE-9C8C-4CC2-AFBE-BA5A363A1DEC}" destId="{3765C510-65AC-4481-AE4B-572CB85B34A0}" srcOrd="1" destOrd="0" presId="urn:microsoft.com/office/officeart/2016/7/layout/BasicLinearProcessNumbered"/>
    <dgm:cxn modelId="{F47188C5-7E7B-4B46-BE74-C5BAB477CF4F}" type="presOf" srcId="{0A28A49C-4B73-4B67-A003-238BD2414DA5}" destId="{8B12A93B-253D-416C-A737-E73C49834063}" srcOrd="0" destOrd="0" presId="urn:microsoft.com/office/officeart/2016/7/layout/BasicLinearProcessNumbered"/>
    <dgm:cxn modelId="{53271ACA-D67E-4083-9B99-3E7DE02BFAD0}" type="presOf" srcId="{DCDCEE30-D35A-48D7-95D2-906ED5BD7419}" destId="{8BE02D69-EA1C-46DC-B149-99597989AFCC}" srcOrd="1" destOrd="0" presId="urn:microsoft.com/office/officeart/2016/7/layout/BasicLinearProcessNumbered"/>
    <dgm:cxn modelId="{4C13A9D5-8A36-4B0E-B2F4-B72A833A54ED}" type="presOf" srcId="{6C40DDCE-9C8C-4CC2-AFBE-BA5A363A1DEC}" destId="{6AA0A3E2-A6E1-4201-B867-445AA2508154}" srcOrd="0" destOrd="0" presId="urn:microsoft.com/office/officeart/2016/7/layout/BasicLinearProcessNumbered"/>
    <dgm:cxn modelId="{EB6549D6-408F-4556-A6C3-ACBF07BCFA91}" type="presOf" srcId="{DF2A29FC-9A46-41AD-BEEE-756C211BA152}" destId="{490BBA7E-6E03-41DA-9F5A-3F6763A16340}" srcOrd="0" destOrd="0" presId="urn:microsoft.com/office/officeart/2016/7/layout/BasicLinearProcessNumbered"/>
    <dgm:cxn modelId="{ED8AC7E5-7135-4758-81A7-BE747317AD05}" type="presOf" srcId="{3CFB3A76-CBB6-4EEB-A41F-74E4AF72DE3E}" destId="{0B7EA803-A4DE-48D3-B7EA-ADCDF22360E0}" srcOrd="0" destOrd="0" presId="urn:microsoft.com/office/officeart/2016/7/layout/BasicLinearProcessNumbered"/>
    <dgm:cxn modelId="{40F229E6-A820-47D5-B2C8-36C1451A3CC3}" srcId="{8BFF832A-BC8B-4233-977E-FE0B5D3F1571}" destId="{BE0ACB7B-9CEB-46A9-B698-9652A42CA4DA}" srcOrd="2" destOrd="0" parTransId="{FC1EFBDF-6F84-4F95-8F10-B4C1B4D75CCA}" sibTransId="{CFE711A4-F6E2-455E-965F-0F6EB90F0C03}"/>
    <dgm:cxn modelId="{D1F750F2-024E-4836-9952-F2A8A2F9C948}" srcId="{8BFF832A-BC8B-4233-977E-FE0B5D3F1571}" destId="{492121B7-B385-4AD3-91DA-91F1E686EC9D}" srcOrd="1" destOrd="0" parTransId="{E87EA7E1-5DAF-460D-98BE-2D04F38E69BC}" sibTransId="{4343DFFA-AAE7-48F8-8DBA-E61E5AB1095A}"/>
    <dgm:cxn modelId="{B5132CF3-5E04-40ED-B177-07DE60FC8903}" type="presOf" srcId="{DCDCEE30-D35A-48D7-95D2-906ED5BD7419}" destId="{8F8121E3-72E6-4ADF-ADE1-DF7CD29A188C}" srcOrd="0" destOrd="0" presId="urn:microsoft.com/office/officeart/2016/7/layout/BasicLinearProcessNumbered"/>
    <dgm:cxn modelId="{443E2AF8-6C45-4320-BEDE-83CD06A8020C}" type="presOf" srcId="{492121B7-B385-4AD3-91DA-91F1E686EC9D}" destId="{2C2A6934-2DF6-441C-AF60-ACAA915125E0}" srcOrd="1" destOrd="0" presId="urn:microsoft.com/office/officeart/2016/7/layout/BasicLinearProcessNumbered"/>
    <dgm:cxn modelId="{F4C41FFC-8622-448D-AD0C-D4CC57CE9954}" type="presParOf" srcId="{CF440477-BFD7-4B91-B8B5-DADB2924D430}" destId="{40D31FBB-76E6-4D4C-AA9F-718009D9B3E5}" srcOrd="0" destOrd="0" presId="urn:microsoft.com/office/officeart/2016/7/layout/BasicLinearProcessNumbered"/>
    <dgm:cxn modelId="{7DB22FB1-BB72-4618-90FB-D28DE7B8F071}" type="presParOf" srcId="{40D31FBB-76E6-4D4C-AA9F-718009D9B3E5}" destId="{0B7EA803-A4DE-48D3-B7EA-ADCDF22360E0}" srcOrd="0" destOrd="0" presId="urn:microsoft.com/office/officeart/2016/7/layout/BasicLinearProcessNumbered"/>
    <dgm:cxn modelId="{E79D8591-B4A5-4CEB-B22B-F477B52998E5}" type="presParOf" srcId="{40D31FBB-76E6-4D4C-AA9F-718009D9B3E5}" destId="{C7A89CE6-BE8C-47CF-855A-973631842B9B}" srcOrd="1" destOrd="0" presId="urn:microsoft.com/office/officeart/2016/7/layout/BasicLinearProcessNumbered"/>
    <dgm:cxn modelId="{0972E418-0F77-4C1F-9B73-372274D01FB7}" type="presParOf" srcId="{40D31FBB-76E6-4D4C-AA9F-718009D9B3E5}" destId="{DE485A70-EF4A-4863-B344-F155AA893302}" srcOrd="2" destOrd="0" presId="urn:microsoft.com/office/officeart/2016/7/layout/BasicLinearProcessNumbered"/>
    <dgm:cxn modelId="{86630605-F543-4938-A865-07C02BDE3ED9}" type="presParOf" srcId="{40D31FBB-76E6-4D4C-AA9F-718009D9B3E5}" destId="{559A9A34-86A7-4A13-9701-97F98D557706}" srcOrd="3" destOrd="0" presId="urn:microsoft.com/office/officeart/2016/7/layout/BasicLinearProcessNumbered"/>
    <dgm:cxn modelId="{C274BF3D-340C-4D20-B23D-6B7D2E995870}" type="presParOf" srcId="{CF440477-BFD7-4B91-B8B5-DADB2924D430}" destId="{48500122-C128-4A9C-A3AD-D7680C749017}" srcOrd="1" destOrd="0" presId="urn:microsoft.com/office/officeart/2016/7/layout/BasicLinearProcessNumbered"/>
    <dgm:cxn modelId="{7BFED7D0-EAD8-4968-A95B-14D00C236998}" type="presParOf" srcId="{CF440477-BFD7-4B91-B8B5-DADB2924D430}" destId="{29A90E12-BC29-47F1-A8B2-FB738DF1EBB7}" srcOrd="2" destOrd="0" presId="urn:microsoft.com/office/officeart/2016/7/layout/BasicLinearProcessNumbered"/>
    <dgm:cxn modelId="{C46C8F66-2BFA-4073-B9BE-B413070B6D4E}" type="presParOf" srcId="{29A90E12-BC29-47F1-A8B2-FB738DF1EBB7}" destId="{7A213C0D-CA3D-49DF-A098-7FDC15266128}" srcOrd="0" destOrd="0" presId="urn:microsoft.com/office/officeart/2016/7/layout/BasicLinearProcessNumbered"/>
    <dgm:cxn modelId="{4D2EEFF0-3A0B-4AA6-BD1A-B2EF76A46D54}" type="presParOf" srcId="{29A90E12-BC29-47F1-A8B2-FB738DF1EBB7}" destId="{3124971D-2DA0-4C4D-9FB4-5963AD9407B6}" srcOrd="1" destOrd="0" presId="urn:microsoft.com/office/officeart/2016/7/layout/BasicLinearProcessNumbered"/>
    <dgm:cxn modelId="{9A8131CA-FF89-4F4A-93C1-9FB2FAEF14B9}" type="presParOf" srcId="{29A90E12-BC29-47F1-A8B2-FB738DF1EBB7}" destId="{0899199A-2F05-4D84-8ABB-9E72427D0420}" srcOrd="2" destOrd="0" presId="urn:microsoft.com/office/officeart/2016/7/layout/BasicLinearProcessNumbered"/>
    <dgm:cxn modelId="{BFFC7400-ED81-437C-841A-FED3FB586143}" type="presParOf" srcId="{29A90E12-BC29-47F1-A8B2-FB738DF1EBB7}" destId="{2C2A6934-2DF6-441C-AF60-ACAA915125E0}" srcOrd="3" destOrd="0" presId="urn:microsoft.com/office/officeart/2016/7/layout/BasicLinearProcessNumbered"/>
    <dgm:cxn modelId="{3BCDD773-62D4-4486-8AFC-9B5EBD2B0F91}" type="presParOf" srcId="{CF440477-BFD7-4B91-B8B5-DADB2924D430}" destId="{3E571B26-4914-480F-A492-09E54C9D0129}" srcOrd="3" destOrd="0" presId="urn:microsoft.com/office/officeart/2016/7/layout/BasicLinearProcessNumbered"/>
    <dgm:cxn modelId="{78DD3E12-6469-417F-8048-7FC422513AE0}" type="presParOf" srcId="{CF440477-BFD7-4B91-B8B5-DADB2924D430}" destId="{F872C195-9F51-485C-8BF8-2BB8BEF3BC54}" srcOrd="4" destOrd="0" presId="urn:microsoft.com/office/officeart/2016/7/layout/BasicLinearProcessNumbered"/>
    <dgm:cxn modelId="{996AEB4B-764A-4225-A654-3F21E4C4E449}" type="presParOf" srcId="{F872C195-9F51-485C-8BF8-2BB8BEF3BC54}" destId="{D1C0C7F3-3D58-4796-A11A-21D3ED7489CA}" srcOrd="0" destOrd="0" presId="urn:microsoft.com/office/officeart/2016/7/layout/BasicLinearProcessNumbered"/>
    <dgm:cxn modelId="{50E6C736-7079-47FE-882B-6E11EF9A57CD}" type="presParOf" srcId="{F872C195-9F51-485C-8BF8-2BB8BEF3BC54}" destId="{047EA69D-0BCA-4557-A5E0-02C2F5C015AE}" srcOrd="1" destOrd="0" presId="urn:microsoft.com/office/officeart/2016/7/layout/BasicLinearProcessNumbered"/>
    <dgm:cxn modelId="{DFBD3A68-80FF-430E-9473-38865A657E15}" type="presParOf" srcId="{F872C195-9F51-485C-8BF8-2BB8BEF3BC54}" destId="{4AFA7CB5-F961-4FE6-A75A-82A56B0B7DFE}" srcOrd="2" destOrd="0" presId="urn:microsoft.com/office/officeart/2016/7/layout/BasicLinearProcessNumbered"/>
    <dgm:cxn modelId="{EB64406D-9951-468C-A38A-E43BC7E4EB8F}" type="presParOf" srcId="{F872C195-9F51-485C-8BF8-2BB8BEF3BC54}" destId="{2CAC6912-ABB5-4140-A447-E85F8A76402F}" srcOrd="3" destOrd="0" presId="urn:microsoft.com/office/officeart/2016/7/layout/BasicLinearProcessNumbered"/>
    <dgm:cxn modelId="{19F98A62-4A3E-4B12-9A0F-B5A4316C2FF8}" type="presParOf" srcId="{CF440477-BFD7-4B91-B8B5-DADB2924D430}" destId="{299608AA-4CBA-4E4E-938F-DD93AD36CE0E}" srcOrd="5" destOrd="0" presId="urn:microsoft.com/office/officeart/2016/7/layout/BasicLinearProcessNumbered"/>
    <dgm:cxn modelId="{B1770327-B74A-45C0-AE83-8841476DC3FA}" type="presParOf" srcId="{CF440477-BFD7-4B91-B8B5-DADB2924D430}" destId="{DDBF65BC-1218-4707-BD6E-838E87FA1531}" srcOrd="6" destOrd="0" presId="urn:microsoft.com/office/officeart/2016/7/layout/BasicLinearProcessNumbered"/>
    <dgm:cxn modelId="{4B406B9D-5AFC-463A-987B-7CF7249DDB23}" type="presParOf" srcId="{DDBF65BC-1218-4707-BD6E-838E87FA1531}" destId="{8F8121E3-72E6-4ADF-ADE1-DF7CD29A188C}" srcOrd="0" destOrd="0" presId="urn:microsoft.com/office/officeart/2016/7/layout/BasicLinearProcessNumbered"/>
    <dgm:cxn modelId="{9DEF31F7-1BAF-4721-9AAB-6C461E202FB5}" type="presParOf" srcId="{DDBF65BC-1218-4707-BD6E-838E87FA1531}" destId="{9E6974A2-934A-4565-B7DA-38778A511AAD}" srcOrd="1" destOrd="0" presId="urn:microsoft.com/office/officeart/2016/7/layout/BasicLinearProcessNumbered"/>
    <dgm:cxn modelId="{4D7E1BBE-C360-474C-973E-A529A6A1F431}" type="presParOf" srcId="{DDBF65BC-1218-4707-BD6E-838E87FA1531}" destId="{AA76C404-52F4-489B-B159-E64167E6439E}" srcOrd="2" destOrd="0" presId="urn:microsoft.com/office/officeart/2016/7/layout/BasicLinearProcessNumbered"/>
    <dgm:cxn modelId="{34B4F50E-DF3F-48BB-A5B0-16833BE307A8}" type="presParOf" srcId="{DDBF65BC-1218-4707-BD6E-838E87FA1531}" destId="{8BE02D69-EA1C-46DC-B149-99597989AFCC}" srcOrd="3" destOrd="0" presId="urn:microsoft.com/office/officeart/2016/7/layout/BasicLinearProcessNumbered"/>
    <dgm:cxn modelId="{36F5AFDB-A422-426B-9DC5-94C98D06EF32}" type="presParOf" srcId="{CF440477-BFD7-4B91-B8B5-DADB2924D430}" destId="{F3844F24-DFF3-42C8-BEC4-D656645ECDB3}" srcOrd="7" destOrd="0" presId="urn:microsoft.com/office/officeart/2016/7/layout/BasicLinearProcessNumbered"/>
    <dgm:cxn modelId="{4ED251BC-33D5-4B90-9D9E-BA1CD09EF389}" type="presParOf" srcId="{CF440477-BFD7-4B91-B8B5-DADB2924D430}" destId="{A2B05FDC-07FC-4E26-B48C-46F3D18BF4DB}" srcOrd="8" destOrd="0" presId="urn:microsoft.com/office/officeart/2016/7/layout/BasicLinearProcessNumbered"/>
    <dgm:cxn modelId="{BF6DF4BF-F43C-4843-BF31-9189FD829B27}" type="presParOf" srcId="{A2B05FDC-07FC-4E26-B48C-46F3D18BF4DB}" destId="{8B12A93B-253D-416C-A737-E73C49834063}" srcOrd="0" destOrd="0" presId="urn:microsoft.com/office/officeart/2016/7/layout/BasicLinearProcessNumbered"/>
    <dgm:cxn modelId="{706AD1F1-BB0E-4AB3-A664-A0D63E0F3744}" type="presParOf" srcId="{A2B05FDC-07FC-4E26-B48C-46F3D18BF4DB}" destId="{D91760D4-E379-48D3-BDAB-86D7A7947823}" srcOrd="1" destOrd="0" presId="urn:microsoft.com/office/officeart/2016/7/layout/BasicLinearProcessNumbered"/>
    <dgm:cxn modelId="{76007F8A-959C-47E4-92B4-85C3C2107C58}" type="presParOf" srcId="{A2B05FDC-07FC-4E26-B48C-46F3D18BF4DB}" destId="{C2C1761E-E8A8-4E60-8AE4-EF61AD4B3529}" srcOrd="2" destOrd="0" presId="urn:microsoft.com/office/officeart/2016/7/layout/BasicLinearProcessNumbered"/>
    <dgm:cxn modelId="{55916179-FA10-4AD3-ACF5-4E05A3AA2FFF}" type="presParOf" srcId="{A2B05FDC-07FC-4E26-B48C-46F3D18BF4DB}" destId="{D011AB68-FA0B-4400-BE85-D45CD2E79D67}" srcOrd="3" destOrd="0" presId="urn:microsoft.com/office/officeart/2016/7/layout/BasicLinearProcessNumbered"/>
    <dgm:cxn modelId="{44C40646-D52A-40F9-BC07-6D368418343D}" type="presParOf" srcId="{CF440477-BFD7-4B91-B8B5-DADB2924D430}" destId="{BE87841C-59D7-4CC2-B490-A2A3953C866C}" srcOrd="9" destOrd="0" presId="urn:microsoft.com/office/officeart/2016/7/layout/BasicLinearProcessNumbered"/>
    <dgm:cxn modelId="{A9D3259A-F51D-4A80-AE1A-73206517EA74}" type="presParOf" srcId="{CF440477-BFD7-4B91-B8B5-DADB2924D430}" destId="{74D61E71-43C5-4E41-89A9-94CB63107705}" srcOrd="10" destOrd="0" presId="urn:microsoft.com/office/officeart/2016/7/layout/BasicLinearProcessNumbered"/>
    <dgm:cxn modelId="{F53936AA-19F7-4DBD-969F-F348FE9E7122}" type="presParOf" srcId="{74D61E71-43C5-4E41-89A9-94CB63107705}" destId="{6AA0A3E2-A6E1-4201-B867-445AA2508154}" srcOrd="0" destOrd="0" presId="urn:microsoft.com/office/officeart/2016/7/layout/BasicLinearProcessNumbered"/>
    <dgm:cxn modelId="{BAD0D757-2676-48F8-83EE-6DC4F8C7E8AE}" type="presParOf" srcId="{74D61E71-43C5-4E41-89A9-94CB63107705}" destId="{490BBA7E-6E03-41DA-9F5A-3F6763A16340}" srcOrd="1" destOrd="0" presId="urn:microsoft.com/office/officeart/2016/7/layout/BasicLinearProcessNumbered"/>
    <dgm:cxn modelId="{0C56B6B9-38A2-4738-BE75-73C87B6110A2}" type="presParOf" srcId="{74D61E71-43C5-4E41-89A9-94CB63107705}" destId="{B58A9888-A57B-4277-9335-C874354DB55F}" srcOrd="2" destOrd="0" presId="urn:microsoft.com/office/officeart/2016/7/layout/BasicLinearProcessNumbered"/>
    <dgm:cxn modelId="{65B13A33-EF3F-40CB-A09A-1B210311FDCB}" type="presParOf" srcId="{74D61E71-43C5-4E41-89A9-94CB63107705}" destId="{3765C510-65AC-4481-AE4B-572CB85B34A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EA803-A4DE-48D3-B7EA-ADCDF22360E0}">
      <dsp:nvSpPr>
        <dsp:cNvPr id="0" name=""/>
        <dsp:cNvSpPr/>
      </dsp:nvSpPr>
      <dsp:spPr>
        <a:xfrm>
          <a:off x="1036" y="131479"/>
          <a:ext cx="1305510" cy="18277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783" tIns="330200" rIns="101783" bIns="330200" numCol="1" spcCol="1270" anchor="t" anchorCtr="0">
          <a:noAutofit/>
        </a:bodyPr>
        <a:lstStyle/>
        <a:p>
          <a:pPr marL="0" lvl="0" indent="0" algn="l" defTabSz="488950">
            <a:lnSpc>
              <a:spcPct val="90000"/>
            </a:lnSpc>
            <a:spcBef>
              <a:spcPct val="0"/>
            </a:spcBef>
            <a:spcAft>
              <a:spcPct val="35000"/>
            </a:spcAft>
            <a:buNone/>
          </a:pPr>
          <a:r>
            <a:rPr lang="en-US" sz="1100" kern="1200" dirty="0"/>
            <a:t>Building One</a:t>
          </a:r>
        </a:p>
        <a:p>
          <a:pPr marL="0" lvl="0" indent="0" algn="l" defTabSz="488950">
            <a:lnSpc>
              <a:spcPct val="90000"/>
            </a:lnSpc>
            <a:spcBef>
              <a:spcPct val="0"/>
            </a:spcBef>
            <a:spcAft>
              <a:spcPct val="35000"/>
            </a:spcAft>
            <a:buNone/>
          </a:pPr>
          <a:r>
            <a:rPr lang="en-US" sz="1100" kern="1200" dirty="0"/>
            <a:t>73,000 sf </a:t>
          </a:r>
        </a:p>
        <a:p>
          <a:pPr marL="0" lvl="0" indent="0" algn="l" defTabSz="488950">
            <a:lnSpc>
              <a:spcPct val="90000"/>
            </a:lnSpc>
            <a:spcBef>
              <a:spcPct val="0"/>
            </a:spcBef>
            <a:spcAft>
              <a:spcPct val="35000"/>
            </a:spcAft>
            <a:buNone/>
          </a:pPr>
          <a:r>
            <a:rPr lang="en-US" sz="1100" kern="1200" dirty="0"/>
            <a:t>Delivery in Q1 2024</a:t>
          </a:r>
        </a:p>
      </dsp:txBody>
      <dsp:txXfrm>
        <a:off x="1036" y="826011"/>
        <a:ext cx="1305510" cy="1096629"/>
      </dsp:txXfrm>
    </dsp:sp>
    <dsp:sp modelId="{C7A89CE6-BE8C-47CF-855A-973631842B9B}">
      <dsp:nvSpPr>
        <dsp:cNvPr id="0" name=""/>
        <dsp:cNvSpPr/>
      </dsp:nvSpPr>
      <dsp:spPr>
        <a:xfrm>
          <a:off x="379634" y="314251"/>
          <a:ext cx="548314" cy="54831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49" tIns="12700" rIns="42749" bIns="12700" numCol="1" spcCol="1270" anchor="ctr" anchorCtr="0">
          <a:noAutofit/>
        </a:bodyPr>
        <a:lstStyle/>
        <a:p>
          <a:pPr marL="0" lvl="0" indent="0" algn="ctr" defTabSz="1111250">
            <a:lnSpc>
              <a:spcPct val="90000"/>
            </a:lnSpc>
            <a:spcBef>
              <a:spcPct val="0"/>
            </a:spcBef>
            <a:spcAft>
              <a:spcPct val="35000"/>
            </a:spcAft>
            <a:buNone/>
          </a:pPr>
          <a:r>
            <a:rPr lang="en-US" sz="2500" kern="1200"/>
            <a:t>1</a:t>
          </a:r>
        </a:p>
      </dsp:txBody>
      <dsp:txXfrm>
        <a:off x="459933" y="394550"/>
        <a:ext cx="387716" cy="387716"/>
      </dsp:txXfrm>
    </dsp:sp>
    <dsp:sp modelId="{DE485A70-EF4A-4863-B344-F155AA893302}">
      <dsp:nvSpPr>
        <dsp:cNvPr id="0" name=""/>
        <dsp:cNvSpPr/>
      </dsp:nvSpPr>
      <dsp:spPr>
        <a:xfrm>
          <a:off x="1036" y="1959123"/>
          <a:ext cx="1305510"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13C0D-CA3D-49DF-A098-7FDC15266128}">
      <dsp:nvSpPr>
        <dsp:cNvPr id="0" name=""/>
        <dsp:cNvSpPr/>
      </dsp:nvSpPr>
      <dsp:spPr>
        <a:xfrm>
          <a:off x="1437097" y="131479"/>
          <a:ext cx="1305510" cy="18277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783" tIns="330200" rIns="101783" bIns="330200" numCol="1" spcCol="1270" anchor="t" anchorCtr="0">
          <a:noAutofit/>
        </a:bodyPr>
        <a:lstStyle/>
        <a:p>
          <a:pPr marL="0" lvl="0" indent="0" algn="l" defTabSz="488950">
            <a:lnSpc>
              <a:spcPct val="90000"/>
            </a:lnSpc>
            <a:spcBef>
              <a:spcPct val="0"/>
            </a:spcBef>
            <a:spcAft>
              <a:spcPct val="35000"/>
            </a:spcAft>
            <a:buNone/>
          </a:pPr>
          <a:r>
            <a:rPr lang="en-US" sz="1100" kern="1200" dirty="0"/>
            <a:t>Building Two</a:t>
          </a:r>
        </a:p>
        <a:p>
          <a:pPr marL="0" lvl="0" indent="0" algn="l" defTabSz="488950">
            <a:lnSpc>
              <a:spcPct val="90000"/>
            </a:lnSpc>
            <a:spcBef>
              <a:spcPct val="0"/>
            </a:spcBef>
            <a:spcAft>
              <a:spcPct val="35000"/>
            </a:spcAft>
            <a:buNone/>
          </a:pPr>
          <a:r>
            <a:rPr lang="en-US" sz="1100" kern="1200" dirty="0"/>
            <a:t>110,000 sf </a:t>
          </a:r>
        </a:p>
        <a:p>
          <a:pPr marL="0" lvl="0" indent="0" algn="l" defTabSz="488950">
            <a:lnSpc>
              <a:spcPct val="90000"/>
            </a:lnSpc>
            <a:spcBef>
              <a:spcPct val="0"/>
            </a:spcBef>
            <a:spcAft>
              <a:spcPct val="35000"/>
            </a:spcAft>
            <a:buNone/>
          </a:pPr>
          <a:r>
            <a:rPr lang="en-US" sz="1100" kern="1200" dirty="0"/>
            <a:t>Delivery in Q1 2025</a:t>
          </a:r>
        </a:p>
      </dsp:txBody>
      <dsp:txXfrm>
        <a:off x="1437097" y="826011"/>
        <a:ext cx="1305510" cy="1096629"/>
      </dsp:txXfrm>
    </dsp:sp>
    <dsp:sp modelId="{3124971D-2DA0-4C4D-9FB4-5963AD9407B6}">
      <dsp:nvSpPr>
        <dsp:cNvPr id="0" name=""/>
        <dsp:cNvSpPr/>
      </dsp:nvSpPr>
      <dsp:spPr>
        <a:xfrm>
          <a:off x="1815696" y="314251"/>
          <a:ext cx="548314" cy="54831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49" tIns="12700" rIns="42749" bIns="12700" numCol="1" spcCol="1270" anchor="ctr" anchorCtr="0">
          <a:noAutofit/>
        </a:bodyPr>
        <a:lstStyle/>
        <a:p>
          <a:pPr marL="0" lvl="0" indent="0" algn="ctr" defTabSz="1111250">
            <a:lnSpc>
              <a:spcPct val="90000"/>
            </a:lnSpc>
            <a:spcBef>
              <a:spcPct val="0"/>
            </a:spcBef>
            <a:spcAft>
              <a:spcPct val="35000"/>
            </a:spcAft>
            <a:buNone/>
          </a:pPr>
          <a:r>
            <a:rPr lang="en-US" sz="2500" kern="1200"/>
            <a:t>2</a:t>
          </a:r>
        </a:p>
      </dsp:txBody>
      <dsp:txXfrm>
        <a:off x="1895995" y="394550"/>
        <a:ext cx="387716" cy="387716"/>
      </dsp:txXfrm>
    </dsp:sp>
    <dsp:sp modelId="{0899199A-2F05-4D84-8ABB-9E72427D0420}">
      <dsp:nvSpPr>
        <dsp:cNvPr id="0" name=""/>
        <dsp:cNvSpPr/>
      </dsp:nvSpPr>
      <dsp:spPr>
        <a:xfrm>
          <a:off x="1437097" y="1959123"/>
          <a:ext cx="1305510"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0C7F3-3D58-4796-A11A-21D3ED7489CA}">
      <dsp:nvSpPr>
        <dsp:cNvPr id="0" name=""/>
        <dsp:cNvSpPr/>
      </dsp:nvSpPr>
      <dsp:spPr>
        <a:xfrm>
          <a:off x="2873159" y="131479"/>
          <a:ext cx="1305510" cy="18277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783" tIns="330200" rIns="101783" bIns="330200" numCol="1" spcCol="1270" anchor="t" anchorCtr="0">
          <a:noAutofit/>
        </a:bodyPr>
        <a:lstStyle/>
        <a:p>
          <a:pPr marL="0" lvl="0" indent="0" algn="l" defTabSz="488950">
            <a:lnSpc>
              <a:spcPct val="90000"/>
            </a:lnSpc>
            <a:spcBef>
              <a:spcPct val="0"/>
            </a:spcBef>
            <a:spcAft>
              <a:spcPct val="35000"/>
            </a:spcAft>
            <a:buNone/>
          </a:pPr>
          <a:r>
            <a:rPr lang="en-US" sz="1100" kern="1200" dirty="0"/>
            <a:t>Building Three</a:t>
          </a:r>
        </a:p>
        <a:p>
          <a:pPr marL="0" lvl="0" indent="0" algn="l" defTabSz="488950">
            <a:lnSpc>
              <a:spcPct val="90000"/>
            </a:lnSpc>
            <a:spcBef>
              <a:spcPct val="0"/>
            </a:spcBef>
            <a:spcAft>
              <a:spcPct val="35000"/>
            </a:spcAft>
            <a:buNone/>
          </a:pPr>
          <a:r>
            <a:rPr lang="en-US" sz="1100" kern="1200" dirty="0"/>
            <a:t>91,000 sf </a:t>
          </a:r>
        </a:p>
        <a:p>
          <a:pPr marL="0" lvl="0" indent="0" algn="l" defTabSz="488950">
            <a:lnSpc>
              <a:spcPct val="90000"/>
            </a:lnSpc>
            <a:spcBef>
              <a:spcPct val="0"/>
            </a:spcBef>
            <a:spcAft>
              <a:spcPct val="35000"/>
            </a:spcAft>
            <a:buNone/>
          </a:pPr>
          <a:r>
            <a:rPr lang="en-US" sz="1100" kern="1200" dirty="0"/>
            <a:t>Delivery in Q1 2026</a:t>
          </a:r>
        </a:p>
      </dsp:txBody>
      <dsp:txXfrm>
        <a:off x="2873159" y="826011"/>
        <a:ext cx="1305510" cy="1096629"/>
      </dsp:txXfrm>
    </dsp:sp>
    <dsp:sp modelId="{047EA69D-0BCA-4557-A5E0-02C2F5C015AE}">
      <dsp:nvSpPr>
        <dsp:cNvPr id="0" name=""/>
        <dsp:cNvSpPr/>
      </dsp:nvSpPr>
      <dsp:spPr>
        <a:xfrm>
          <a:off x="3251757" y="314251"/>
          <a:ext cx="548314" cy="54831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49" tIns="12700" rIns="42749" bIns="12700" numCol="1" spcCol="1270" anchor="ctr" anchorCtr="0">
          <a:noAutofit/>
        </a:bodyPr>
        <a:lstStyle/>
        <a:p>
          <a:pPr marL="0" lvl="0" indent="0" algn="ctr" defTabSz="1111250">
            <a:lnSpc>
              <a:spcPct val="90000"/>
            </a:lnSpc>
            <a:spcBef>
              <a:spcPct val="0"/>
            </a:spcBef>
            <a:spcAft>
              <a:spcPct val="35000"/>
            </a:spcAft>
            <a:buNone/>
          </a:pPr>
          <a:r>
            <a:rPr lang="en-US" sz="2500" kern="1200"/>
            <a:t>3</a:t>
          </a:r>
        </a:p>
      </dsp:txBody>
      <dsp:txXfrm>
        <a:off x="3332056" y="394550"/>
        <a:ext cx="387716" cy="387716"/>
      </dsp:txXfrm>
    </dsp:sp>
    <dsp:sp modelId="{4AFA7CB5-F961-4FE6-A75A-82A56B0B7DFE}">
      <dsp:nvSpPr>
        <dsp:cNvPr id="0" name=""/>
        <dsp:cNvSpPr/>
      </dsp:nvSpPr>
      <dsp:spPr>
        <a:xfrm>
          <a:off x="2873159" y="1959123"/>
          <a:ext cx="1305510"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121E3-72E6-4ADF-ADE1-DF7CD29A188C}">
      <dsp:nvSpPr>
        <dsp:cNvPr id="0" name=""/>
        <dsp:cNvSpPr/>
      </dsp:nvSpPr>
      <dsp:spPr>
        <a:xfrm>
          <a:off x="4309221" y="131479"/>
          <a:ext cx="1305510" cy="18277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783" tIns="330200" rIns="101783" bIns="330200" numCol="1" spcCol="1270" anchor="t" anchorCtr="0">
          <a:noAutofit/>
        </a:bodyPr>
        <a:lstStyle/>
        <a:p>
          <a:pPr marL="0" lvl="0" indent="0" algn="l" defTabSz="488950">
            <a:lnSpc>
              <a:spcPct val="90000"/>
            </a:lnSpc>
            <a:spcBef>
              <a:spcPct val="0"/>
            </a:spcBef>
            <a:spcAft>
              <a:spcPct val="35000"/>
            </a:spcAft>
            <a:buNone/>
          </a:pPr>
          <a:r>
            <a:rPr lang="en-US" sz="1100" kern="1200" dirty="0"/>
            <a:t>Building Four</a:t>
          </a:r>
        </a:p>
        <a:p>
          <a:pPr marL="0" lvl="0" indent="0" algn="l" defTabSz="488950">
            <a:lnSpc>
              <a:spcPct val="90000"/>
            </a:lnSpc>
            <a:spcBef>
              <a:spcPct val="0"/>
            </a:spcBef>
            <a:spcAft>
              <a:spcPct val="35000"/>
            </a:spcAft>
            <a:buNone/>
          </a:pPr>
          <a:r>
            <a:rPr lang="en-US" sz="1100" kern="1200" dirty="0"/>
            <a:t>65,000 sf </a:t>
          </a:r>
        </a:p>
        <a:p>
          <a:pPr marL="0" lvl="0" indent="0" algn="l" defTabSz="488950">
            <a:lnSpc>
              <a:spcPct val="90000"/>
            </a:lnSpc>
            <a:spcBef>
              <a:spcPct val="0"/>
            </a:spcBef>
            <a:spcAft>
              <a:spcPct val="35000"/>
            </a:spcAft>
            <a:buNone/>
          </a:pPr>
          <a:r>
            <a:rPr lang="en-US" sz="1100" kern="1200" dirty="0"/>
            <a:t>Delivery in Q1 2027</a:t>
          </a:r>
        </a:p>
      </dsp:txBody>
      <dsp:txXfrm>
        <a:off x="4309221" y="826011"/>
        <a:ext cx="1305510" cy="1096629"/>
      </dsp:txXfrm>
    </dsp:sp>
    <dsp:sp modelId="{9E6974A2-934A-4565-B7DA-38778A511AAD}">
      <dsp:nvSpPr>
        <dsp:cNvPr id="0" name=""/>
        <dsp:cNvSpPr/>
      </dsp:nvSpPr>
      <dsp:spPr>
        <a:xfrm>
          <a:off x="4687819" y="314251"/>
          <a:ext cx="548314" cy="54831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49" tIns="12700" rIns="42749" bIns="12700" numCol="1" spcCol="1270" anchor="ctr" anchorCtr="0">
          <a:noAutofit/>
        </a:bodyPr>
        <a:lstStyle/>
        <a:p>
          <a:pPr marL="0" lvl="0" indent="0" algn="ctr" defTabSz="1111250">
            <a:lnSpc>
              <a:spcPct val="90000"/>
            </a:lnSpc>
            <a:spcBef>
              <a:spcPct val="0"/>
            </a:spcBef>
            <a:spcAft>
              <a:spcPct val="35000"/>
            </a:spcAft>
            <a:buNone/>
          </a:pPr>
          <a:r>
            <a:rPr lang="en-US" sz="2500" kern="1200"/>
            <a:t>4</a:t>
          </a:r>
        </a:p>
      </dsp:txBody>
      <dsp:txXfrm>
        <a:off x="4768118" y="394550"/>
        <a:ext cx="387716" cy="387716"/>
      </dsp:txXfrm>
    </dsp:sp>
    <dsp:sp modelId="{AA76C404-52F4-489B-B159-E64167E6439E}">
      <dsp:nvSpPr>
        <dsp:cNvPr id="0" name=""/>
        <dsp:cNvSpPr/>
      </dsp:nvSpPr>
      <dsp:spPr>
        <a:xfrm>
          <a:off x="4309221" y="1959123"/>
          <a:ext cx="1305510"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2A93B-253D-416C-A737-E73C49834063}">
      <dsp:nvSpPr>
        <dsp:cNvPr id="0" name=""/>
        <dsp:cNvSpPr/>
      </dsp:nvSpPr>
      <dsp:spPr>
        <a:xfrm>
          <a:off x="5745283" y="131479"/>
          <a:ext cx="1305510" cy="18277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783" tIns="330200" rIns="101783" bIns="330200" numCol="1" spcCol="1270" anchor="t" anchorCtr="0">
          <a:noAutofit/>
        </a:bodyPr>
        <a:lstStyle/>
        <a:p>
          <a:pPr marL="0" lvl="0" indent="0" algn="l" defTabSz="488950">
            <a:lnSpc>
              <a:spcPct val="90000"/>
            </a:lnSpc>
            <a:spcBef>
              <a:spcPct val="0"/>
            </a:spcBef>
            <a:spcAft>
              <a:spcPct val="35000"/>
            </a:spcAft>
            <a:buNone/>
          </a:pPr>
          <a:r>
            <a:rPr lang="en-US" sz="1100" kern="1200" dirty="0"/>
            <a:t>Building Five</a:t>
          </a:r>
        </a:p>
        <a:p>
          <a:pPr marL="0" lvl="0" indent="0" algn="l" defTabSz="488950">
            <a:lnSpc>
              <a:spcPct val="90000"/>
            </a:lnSpc>
            <a:spcBef>
              <a:spcPct val="0"/>
            </a:spcBef>
            <a:spcAft>
              <a:spcPct val="35000"/>
            </a:spcAft>
            <a:buNone/>
          </a:pPr>
          <a:r>
            <a:rPr lang="en-US" sz="1100" kern="1200" dirty="0"/>
            <a:t>150,000 sf </a:t>
          </a:r>
        </a:p>
        <a:p>
          <a:pPr marL="0" lvl="0" indent="0" algn="l" defTabSz="488950">
            <a:lnSpc>
              <a:spcPct val="90000"/>
            </a:lnSpc>
            <a:spcBef>
              <a:spcPct val="0"/>
            </a:spcBef>
            <a:spcAft>
              <a:spcPct val="35000"/>
            </a:spcAft>
            <a:buNone/>
          </a:pPr>
          <a:r>
            <a:rPr lang="en-US" sz="1100" kern="1200" dirty="0"/>
            <a:t>Delivery in Q1 2028</a:t>
          </a:r>
        </a:p>
      </dsp:txBody>
      <dsp:txXfrm>
        <a:off x="5745283" y="826011"/>
        <a:ext cx="1305510" cy="1096629"/>
      </dsp:txXfrm>
    </dsp:sp>
    <dsp:sp modelId="{D91760D4-E379-48D3-BDAB-86D7A7947823}">
      <dsp:nvSpPr>
        <dsp:cNvPr id="0" name=""/>
        <dsp:cNvSpPr/>
      </dsp:nvSpPr>
      <dsp:spPr>
        <a:xfrm>
          <a:off x="6123881" y="314251"/>
          <a:ext cx="548314" cy="54831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49" tIns="12700" rIns="42749" bIns="12700" numCol="1" spcCol="1270" anchor="ctr" anchorCtr="0">
          <a:noAutofit/>
        </a:bodyPr>
        <a:lstStyle/>
        <a:p>
          <a:pPr marL="0" lvl="0" indent="0" algn="ctr" defTabSz="1111250">
            <a:lnSpc>
              <a:spcPct val="90000"/>
            </a:lnSpc>
            <a:spcBef>
              <a:spcPct val="0"/>
            </a:spcBef>
            <a:spcAft>
              <a:spcPct val="35000"/>
            </a:spcAft>
            <a:buNone/>
          </a:pPr>
          <a:r>
            <a:rPr lang="en-US" sz="2500" kern="1200"/>
            <a:t>5</a:t>
          </a:r>
        </a:p>
      </dsp:txBody>
      <dsp:txXfrm>
        <a:off x="6204180" y="394550"/>
        <a:ext cx="387716" cy="387716"/>
      </dsp:txXfrm>
    </dsp:sp>
    <dsp:sp modelId="{C2C1761E-E8A8-4E60-8AE4-EF61AD4B3529}">
      <dsp:nvSpPr>
        <dsp:cNvPr id="0" name=""/>
        <dsp:cNvSpPr/>
      </dsp:nvSpPr>
      <dsp:spPr>
        <a:xfrm>
          <a:off x="5745283" y="1959123"/>
          <a:ext cx="1305510"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A0A3E2-A6E1-4201-B867-445AA2508154}">
      <dsp:nvSpPr>
        <dsp:cNvPr id="0" name=""/>
        <dsp:cNvSpPr/>
      </dsp:nvSpPr>
      <dsp:spPr>
        <a:xfrm>
          <a:off x="7181345" y="131479"/>
          <a:ext cx="1305510" cy="18277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783" tIns="330200" rIns="101783" bIns="330200" numCol="1" spcCol="1270" anchor="t" anchorCtr="0">
          <a:noAutofit/>
        </a:bodyPr>
        <a:lstStyle/>
        <a:p>
          <a:pPr marL="0" lvl="0" indent="0" algn="l" defTabSz="488950">
            <a:lnSpc>
              <a:spcPct val="90000"/>
            </a:lnSpc>
            <a:spcBef>
              <a:spcPct val="0"/>
            </a:spcBef>
            <a:spcAft>
              <a:spcPct val="35000"/>
            </a:spcAft>
            <a:buNone/>
          </a:pPr>
          <a:r>
            <a:rPr lang="en-US" sz="1100" kern="1200" dirty="0"/>
            <a:t>Building Six</a:t>
          </a:r>
        </a:p>
        <a:p>
          <a:pPr marL="0" lvl="0" indent="0" algn="l" defTabSz="488950">
            <a:lnSpc>
              <a:spcPct val="90000"/>
            </a:lnSpc>
            <a:spcBef>
              <a:spcPct val="0"/>
            </a:spcBef>
            <a:spcAft>
              <a:spcPct val="35000"/>
            </a:spcAft>
            <a:buNone/>
          </a:pPr>
          <a:r>
            <a:rPr lang="en-US" sz="1100" kern="1200" dirty="0"/>
            <a:t>43,000 sf </a:t>
          </a:r>
        </a:p>
        <a:p>
          <a:pPr marL="0" lvl="0" indent="0" algn="l" defTabSz="488950">
            <a:lnSpc>
              <a:spcPct val="90000"/>
            </a:lnSpc>
            <a:spcBef>
              <a:spcPct val="0"/>
            </a:spcBef>
            <a:spcAft>
              <a:spcPct val="35000"/>
            </a:spcAft>
            <a:buNone/>
          </a:pPr>
          <a:r>
            <a:rPr lang="en-US" sz="1100" kern="1200" dirty="0"/>
            <a:t>Delivery in Q1 2029	</a:t>
          </a:r>
        </a:p>
      </dsp:txBody>
      <dsp:txXfrm>
        <a:off x="7181345" y="826011"/>
        <a:ext cx="1305510" cy="1096629"/>
      </dsp:txXfrm>
    </dsp:sp>
    <dsp:sp modelId="{490BBA7E-6E03-41DA-9F5A-3F6763A16340}">
      <dsp:nvSpPr>
        <dsp:cNvPr id="0" name=""/>
        <dsp:cNvSpPr/>
      </dsp:nvSpPr>
      <dsp:spPr>
        <a:xfrm>
          <a:off x="7559943" y="314251"/>
          <a:ext cx="548314" cy="54831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49" tIns="12700" rIns="42749" bIns="12700" numCol="1" spcCol="1270" anchor="ctr" anchorCtr="0">
          <a:noAutofit/>
        </a:bodyPr>
        <a:lstStyle/>
        <a:p>
          <a:pPr marL="0" lvl="0" indent="0" algn="ctr" defTabSz="1111250">
            <a:lnSpc>
              <a:spcPct val="90000"/>
            </a:lnSpc>
            <a:spcBef>
              <a:spcPct val="0"/>
            </a:spcBef>
            <a:spcAft>
              <a:spcPct val="35000"/>
            </a:spcAft>
            <a:buNone/>
          </a:pPr>
          <a:r>
            <a:rPr lang="en-US" sz="2500" kern="1200"/>
            <a:t>6</a:t>
          </a:r>
        </a:p>
      </dsp:txBody>
      <dsp:txXfrm>
        <a:off x="7640242" y="394550"/>
        <a:ext cx="387716" cy="387716"/>
      </dsp:txXfrm>
    </dsp:sp>
    <dsp:sp modelId="{B58A9888-A57B-4277-9335-C874354DB55F}">
      <dsp:nvSpPr>
        <dsp:cNvPr id="0" name=""/>
        <dsp:cNvSpPr/>
      </dsp:nvSpPr>
      <dsp:spPr>
        <a:xfrm>
          <a:off x="7181345" y="1959123"/>
          <a:ext cx="1305510"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1804"/>
          </a:xfrm>
          <a:prstGeom prst="rect">
            <a:avLst/>
          </a:prstGeom>
        </p:spPr>
        <p:txBody>
          <a:bodyPr vert="horz" lIns="92482" tIns="46241" rIns="92482" bIns="46241" rtlCol="0"/>
          <a:lstStyle>
            <a:lvl1pPr algn="l">
              <a:defRPr sz="1100"/>
            </a:lvl1pPr>
          </a:lstStyle>
          <a:p>
            <a:endParaRPr lang="en-US"/>
          </a:p>
        </p:txBody>
      </p:sp>
      <p:sp>
        <p:nvSpPr>
          <p:cNvPr id="3" name="Date Placeholder 2"/>
          <p:cNvSpPr>
            <a:spLocks noGrp="1"/>
          </p:cNvSpPr>
          <p:nvPr>
            <p:ph type="dt" idx="1"/>
          </p:nvPr>
        </p:nvSpPr>
        <p:spPr>
          <a:xfrm>
            <a:off x="3936768" y="1"/>
            <a:ext cx="3011699" cy="461804"/>
          </a:xfrm>
          <a:prstGeom prst="rect">
            <a:avLst/>
          </a:prstGeom>
        </p:spPr>
        <p:txBody>
          <a:bodyPr vert="horz" lIns="92482" tIns="46241" rIns="92482" bIns="46241" rtlCol="0"/>
          <a:lstStyle>
            <a:lvl1pPr algn="r">
              <a:defRPr sz="1100"/>
            </a:lvl1pPr>
          </a:lstStyle>
          <a:p>
            <a:fld id="{EB249C38-196A-C74A-B47D-D6EE51ADEF14}" type="datetimeFigureOut">
              <a:rPr lang="en-US" smtClean="0"/>
              <a:t>12/10/2022</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2" tIns="46241" rIns="92482" bIns="46241"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2" tIns="46241" rIns="92482" bIns="462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2" tIns="46241" rIns="92482" bIns="46241" rtlCol="0" anchor="b"/>
          <a:lstStyle>
            <a:lvl1pPr algn="l">
              <a:defRPr sz="11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2" tIns="46241" rIns="92482" bIns="46241" rtlCol="0" anchor="b"/>
          <a:lstStyle>
            <a:lvl1pPr algn="r">
              <a:defRPr sz="1100"/>
            </a:lvl1pPr>
          </a:lstStyle>
          <a:p>
            <a:fld id="{16389858-7116-AA4A-8906-1DFE474E69C5}" type="slidenum">
              <a:rPr lang="en-US" smtClean="0"/>
              <a:t>‹#›</a:t>
            </a:fld>
            <a:endParaRPr lang="en-US"/>
          </a:p>
        </p:txBody>
      </p:sp>
    </p:spTree>
    <p:extLst>
      <p:ext uri="{BB962C8B-B14F-4D97-AF65-F5344CB8AC3E}">
        <p14:creationId xmlns:p14="http://schemas.microsoft.com/office/powerpoint/2010/main" val="27012473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90B444-7E22-4148-8C31-D590BA73BF4A}"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429158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90B444-7E22-4148-8C31-D590BA73BF4A}"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247408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90B444-7E22-4148-8C31-D590BA73BF4A}"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243682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90B444-7E22-4148-8C31-D590BA73BF4A}"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196005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90B444-7E22-4148-8C31-D590BA73BF4A}"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73382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90B444-7E22-4148-8C31-D590BA73BF4A}"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380972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90B444-7E22-4148-8C31-D590BA73BF4A}" type="datetimeFigureOut">
              <a:rPr lang="en-US" smtClean="0"/>
              <a:t>12/10/2022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1709304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90B444-7E22-4148-8C31-D590BA73BF4A}" type="datetimeFigureOut">
              <a:rPr lang="en-US" smtClean="0"/>
              <a:t>12/10/2022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386422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0B444-7E22-4148-8C31-D590BA73BF4A}" type="datetimeFigureOut">
              <a:rPr lang="en-US" smtClean="0"/>
              <a:t>12/10/2022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405589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90B444-7E22-4148-8C31-D590BA73BF4A}"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649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90B444-7E22-4148-8C31-D590BA73BF4A}"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41998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0B444-7E22-4148-8C31-D590BA73BF4A}" type="datetimeFigureOut">
              <a:rPr lang="en-US" smtClean="0"/>
              <a:t>12/10/2022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ACF3C-F245-044C-87BA-C381C14891D4}" type="slidenum">
              <a:rPr lang="en-US" smtClean="0"/>
              <a:t>‹#›</a:t>
            </a:fld>
            <a:endParaRPr lang="en-US"/>
          </a:p>
        </p:txBody>
      </p:sp>
    </p:spTree>
    <p:extLst>
      <p:ext uri="{BB962C8B-B14F-4D97-AF65-F5344CB8AC3E}">
        <p14:creationId xmlns:p14="http://schemas.microsoft.com/office/powerpoint/2010/main" val="140316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cid:2c1761f4-af68-49ee-9045-30c1bda707bf@namprd14.prod.outlook.co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61864" y="161208"/>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lumMod val="50000"/>
                  </a:schemeClr>
                </a:solidFill>
                <a:latin typeface="Helvetica"/>
                <a:cs typeface="Helvetica"/>
              </a:rPr>
              <a:t>PRESENTATION</a:t>
            </a:r>
            <a:r>
              <a:rPr lang="en-US" sz="3600" b="1" dirty="0">
                <a:solidFill>
                  <a:schemeClr val="bg2">
                    <a:lumMod val="90000"/>
                  </a:schemeClr>
                </a:solidFill>
                <a:latin typeface="Helvetica"/>
                <a:cs typeface="Helvetica"/>
              </a:rPr>
              <a:t>FOR</a:t>
            </a:r>
          </a:p>
        </p:txBody>
      </p:sp>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991100" y="2191230"/>
            <a:ext cx="4086225" cy="2277547"/>
          </a:xfrm>
          <a:prstGeom prst="rect">
            <a:avLst/>
          </a:prstGeom>
          <a:ln>
            <a:noFill/>
          </a:ln>
        </p:spPr>
        <p:txBody>
          <a:bodyPr wrap="square">
            <a:spAutoFit/>
          </a:bodyPr>
          <a:lstStyle/>
          <a:p>
            <a:r>
              <a:rPr lang="en-US" b="1" dirty="0">
                <a:solidFill>
                  <a:schemeClr val="tx1">
                    <a:lumMod val="75000"/>
                    <a:lumOff val="25000"/>
                  </a:schemeClr>
                </a:solidFill>
                <a:latin typeface="Myriad Pro"/>
                <a:cs typeface="Myriad Pro"/>
              </a:rPr>
              <a:t>Colorado Springs Urban Renewal Authority</a:t>
            </a:r>
          </a:p>
          <a:p>
            <a:endParaRPr lang="en-US" b="1" dirty="0">
              <a:solidFill>
                <a:schemeClr val="tx1">
                  <a:lumMod val="75000"/>
                  <a:lumOff val="25000"/>
                </a:schemeClr>
              </a:solidFill>
              <a:latin typeface="Myriad Pro"/>
              <a:cs typeface="Myriad Pro"/>
            </a:endParaRPr>
          </a:p>
          <a:p>
            <a:r>
              <a:rPr lang="en-US" dirty="0">
                <a:solidFill>
                  <a:schemeClr val="tx1">
                    <a:lumMod val="75000"/>
                    <a:lumOff val="25000"/>
                  </a:schemeClr>
                </a:solidFill>
                <a:latin typeface="Myriad Pro"/>
                <a:cs typeface="Myriad Pro"/>
              </a:rPr>
              <a:t>status of development progress</a:t>
            </a:r>
          </a:p>
          <a:p>
            <a:r>
              <a:rPr lang="en-US" sz="1600" dirty="0">
                <a:solidFill>
                  <a:schemeClr val="tx1">
                    <a:lumMod val="75000"/>
                    <a:lumOff val="25000"/>
                  </a:schemeClr>
                </a:solidFill>
                <a:latin typeface="Myriad Pro"/>
                <a:cs typeface="Myriad Pro"/>
              </a:rPr>
              <a:t>Vineyards Data Center Campus</a:t>
            </a:r>
          </a:p>
          <a:p>
            <a:endParaRPr lang="en-US" dirty="0">
              <a:solidFill>
                <a:schemeClr val="tx1">
                  <a:lumMod val="75000"/>
                  <a:lumOff val="25000"/>
                </a:schemeClr>
              </a:solidFill>
              <a:latin typeface="Myriad Pro"/>
              <a:cs typeface="Myriad Pro"/>
            </a:endParaRPr>
          </a:p>
          <a:p>
            <a:endParaRPr lang="en-US" dirty="0">
              <a:solidFill>
                <a:schemeClr val="tx1">
                  <a:lumMod val="75000"/>
                  <a:lumOff val="25000"/>
                </a:schemeClr>
              </a:solidFill>
              <a:latin typeface="Myriad Pro"/>
              <a:cs typeface="Myriad Pro"/>
            </a:endParaRPr>
          </a:p>
          <a:p>
            <a:r>
              <a:rPr lang="en-US" dirty="0">
                <a:solidFill>
                  <a:schemeClr val="tx1">
                    <a:lumMod val="75000"/>
                    <a:lumOff val="25000"/>
                  </a:schemeClr>
                </a:solidFill>
                <a:latin typeface="Myriad Pro"/>
                <a:cs typeface="Myriad Pro"/>
              </a:rPr>
              <a:t>November 2022</a:t>
            </a:r>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BE9CF648-569D-400C-B7CC-5D3EDA7DB93C}"/>
              </a:ext>
            </a:extLst>
          </p:cNvPr>
          <p:cNvPicPr/>
          <p:nvPr/>
        </p:nvPicPr>
        <p:blipFill rotWithShape="1">
          <a:blip r:embed="rId2" cstate="print">
            <a:extLst>
              <a:ext uri="{28A0092B-C50C-407E-A947-70E740481C1C}">
                <a14:useLocalDpi xmlns:a14="http://schemas.microsoft.com/office/drawing/2010/main" val="0"/>
              </a:ext>
            </a:extLst>
          </a:blip>
          <a:srcRect b="37626"/>
          <a:stretch/>
        </p:blipFill>
        <p:spPr bwMode="auto">
          <a:xfrm>
            <a:off x="261864" y="2028538"/>
            <a:ext cx="4472061" cy="2800924"/>
          </a:xfrm>
          <a:prstGeom prst="rect">
            <a:avLst/>
          </a:prstGeom>
          <a:noFill/>
          <a:ln>
            <a:noFill/>
          </a:ln>
          <a:effectLst>
            <a:outerShdw blurRad="50800" dist="889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443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414264" y="225376"/>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lumMod val="50000"/>
                  </a:schemeClr>
                </a:solidFill>
                <a:latin typeface="Helvetica"/>
                <a:cs typeface="Helvetica"/>
              </a:rPr>
              <a:t>DEVELOPMENT</a:t>
            </a:r>
            <a:r>
              <a:rPr lang="en-US" sz="3600" b="1" dirty="0">
                <a:solidFill>
                  <a:schemeClr val="bg1">
                    <a:lumMod val="65000"/>
                  </a:schemeClr>
                </a:solidFill>
                <a:latin typeface="Helvetica"/>
                <a:cs typeface="Helvetica"/>
              </a:rPr>
              <a:t>UPDATE</a:t>
            </a:r>
          </a:p>
        </p:txBody>
      </p:sp>
      <p:sp>
        <p:nvSpPr>
          <p:cNvPr id="11" name="TextBox 10">
            <a:extLst>
              <a:ext uri="{FF2B5EF4-FFF2-40B4-BE49-F238E27FC236}">
                <a16:creationId xmlns:a16="http://schemas.microsoft.com/office/drawing/2014/main" id="{8C862FB2-2DF7-4653-ABA5-46906F8D2336}"/>
              </a:ext>
            </a:extLst>
          </p:cNvPr>
          <p:cNvSpPr txBox="1"/>
          <p:nvPr/>
        </p:nvSpPr>
        <p:spPr>
          <a:xfrm>
            <a:off x="388164" y="1600653"/>
            <a:ext cx="8427361" cy="2708434"/>
          </a:xfrm>
          <a:prstGeom prst="rect">
            <a:avLst/>
          </a:prstGeom>
          <a:noFill/>
          <a:ln w="28575">
            <a:noFill/>
          </a:ln>
        </p:spPr>
        <p:txBody>
          <a:bodyPr wrap="square" rtlCol="0">
            <a:spAutoFit/>
          </a:bodyPr>
          <a:lstStyle/>
          <a:p>
            <a:pPr>
              <a:lnSpc>
                <a:spcPct val="150000"/>
              </a:lnSpc>
            </a:pPr>
            <a:r>
              <a:rPr lang="en-US" sz="2000" dirty="0">
                <a:latin typeface="Myriad Pro"/>
              </a:rPr>
              <a:t>In October of 2021, we entered into Purchase and Sale Agreement with Falcon Data Centers who intended to purchase and develop the remaining acreage.</a:t>
            </a:r>
          </a:p>
          <a:p>
            <a:pPr marL="342900" indent="-342900">
              <a:lnSpc>
                <a:spcPct val="150000"/>
              </a:lnSpc>
              <a:buFont typeface="Arial" panose="020B0604020202020204" pitchFamily="34" charset="0"/>
              <a:buChar char="•"/>
            </a:pPr>
            <a:r>
              <a:rPr lang="en-US" sz="2000" dirty="0">
                <a:latin typeface="Myriad Pro"/>
              </a:rPr>
              <a:t>In December, FDC exercised their right to terminate</a:t>
            </a:r>
          </a:p>
          <a:p>
            <a:endParaRPr lang="en-US" sz="1600" dirty="0">
              <a:latin typeface="Myriad Pro"/>
            </a:endParaRPr>
          </a:p>
          <a:p>
            <a:endParaRPr lang="en-US" sz="1600" dirty="0">
              <a:latin typeface="Myriad Pro"/>
            </a:endParaRPr>
          </a:p>
          <a:p>
            <a:endParaRPr lang="en-US" sz="1600" dirty="0">
              <a:latin typeface="Myriad Pro"/>
            </a:endParaRPr>
          </a:p>
          <a:p>
            <a:endParaRPr lang="en-US" sz="1600" dirty="0">
              <a:latin typeface="Myriad Pro"/>
            </a:endParaRPr>
          </a:p>
          <a:p>
            <a:endParaRPr lang="en-US" sz="1600" dirty="0">
              <a:latin typeface="Myriad Pro"/>
            </a:endParaRPr>
          </a:p>
        </p:txBody>
      </p:sp>
      <p:pic>
        <p:nvPicPr>
          <p:cNvPr id="2" name="Picture 1">
            <a:extLst>
              <a:ext uri="{FF2B5EF4-FFF2-40B4-BE49-F238E27FC236}">
                <a16:creationId xmlns:a16="http://schemas.microsoft.com/office/drawing/2014/main" id="{2840ABAC-5050-FBCD-BB29-2430AC19057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4264" y="3852235"/>
            <a:ext cx="8402583" cy="2117857"/>
          </a:xfrm>
          <a:prstGeom prst="rect">
            <a:avLst/>
          </a:prstGeom>
          <a:noFill/>
          <a:ln>
            <a:noFill/>
          </a:ln>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423989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414264" y="225376"/>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lumMod val="50000"/>
                  </a:schemeClr>
                </a:solidFill>
                <a:latin typeface="Helvetica"/>
                <a:cs typeface="Helvetica"/>
              </a:rPr>
              <a:t>DEVELOPMENT</a:t>
            </a:r>
            <a:r>
              <a:rPr lang="en-US" sz="3600" b="1" dirty="0">
                <a:solidFill>
                  <a:schemeClr val="bg1">
                    <a:lumMod val="65000"/>
                  </a:schemeClr>
                </a:solidFill>
                <a:latin typeface="Helvetica"/>
                <a:cs typeface="Helvetica"/>
              </a:rPr>
              <a:t>UPDATE</a:t>
            </a:r>
          </a:p>
        </p:txBody>
      </p:sp>
      <p:sp>
        <p:nvSpPr>
          <p:cNvPr id="11" name="TextBox 10">
            <a:extLst>
              <a:ext uri="{FF2B5EF4-FFF2-40B4-BE49-F238E27FC236}">
                <a16:creationId xmlns:a16="http://schemas.microsoft.com/office/drawing/2014/main" id="{8C862FB2-2DF7-4653-ABA5-46906F8D2336}"/>
              </a:ext>
            </a:extLst>
          </p:cNvPr>
          <p:cNvSpPr txBox="1"/>
          <p:nvPr/>
        </p:nvSpPr>
        <p:spPr>
          <a:xfrm>
            <a:off x="414264" y="1121259"/>
            <a:ext cx="4778131" cy="5940088"/>
          </a:xfrm>
          <a:prstGeom prst="rect">
            <a:avLst/>
          </a:prstGeom>
          <a:noFill/>
          <a:ln w="28575">
            <a:noFill/>
          </a:ln>
        </p:spPr>
        <p:txBody>
          <a:bodyPr wrap="square" rtlCol="0">
            <a:spAutoFit/>
          </a:bodyPr>
          <a:lstStyle/>
          <a:p>
            <a:pPr>
              <a:lnSpc>
                <a:spcPct val="150000"/>
              </a:lnSpc>
            </a:pPr>
            <a:r>
              <a:rPr lang="en-US" sz="2000" dirty="0">
                <a:latin typeface="Myriad Pro"/>
              </a:rPr>
              <a:t>In October of 2022, we entered into a new Purchase and Sale Agreement with FDC who intends to purchase and develop the remaining acreage. This time, they have multiple users in place to initiate immediate development activity with a goal of beginning initial development in early Q2, 2023.  </a:t>
            </a:r>
          </a:p>
          <a:p>
            <a:pPr marL="342900" indent="-342900">
              <a:lnSpc>
                <a:spcPct val="150000"/>
              </a:lnSpc>
              <a:buFont typeface="Arial" panose="020B0604020202020204" pitchFamily="34" charset="0"/>
              <a:buChar char="•"/>
            </a:pPr>
            <a:r>
              <a:rPr lang="en-US" sz="2000" dirty="0">
                <a:latin typeface="Myriad Pro"/>
              </a:rPr>
              <a:t>Closing anticipated by not later than December 27, 2022.</a:t>
            </a:r>
          </a:p>
          <a:p>
            <a:endParaRPr lang="en-US" sz="1600" dirty="0">
              <a:latin typeface="Myriad Pro"/>
            </a:endParaRPr>
          </a:p>
          <a:p>
            <a:endParaRPr lang="en-US" sz="1600" dirty="0">
              <a:latin typeface="Myriad Pro"/>
            </a:endParaRPr>
          </a:p>
          <a:p>
            <a:endParaRPr lang="en-US" sz="1600" dirty="0">
              <a:latin typeface="Myriad Pro"/>
            </a:endParaRPr>
          </a:p>
          <a:p>
            <a:endParaRPr lang="en-US" sz="1600" dirty="0">
              <a:latin typeface="Myriad Pro"/>
            </a:endParaRPr>
          </a:p>
          <a:p>
            <a:endParaRPr lang="en-US" sz="1600" dirty="0">
              <a:latin typeface="Myriad Pro"/>
            </a:endParaRPr>
          </a:p>
        </p:txBody>
      </p:sp>
      <p:pic>
        <p:nvPicPr>
          <p:cNvPr id="3" name="Picture 2" descr="IMG_1290">
            <a:extLst>
              <a:ext uri="{FF2B5EF4-FFF2-40B4-BE49-F238E27FC236}">
                <a16:creationId xmlns:a16="http://schemas.microsoft.com/office/drawing/2014/main" id="{7D349343-6FD0-BF8B-F8E9-C327225BA5F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6295" y="1664820"/>
            <a:ext cx="3589541" cy="3193082"/>
          </a:xfrm>
          <a:prstGeom prst="rect">
            <a:avLst/>
          </a:prstGeom>
          <a:noFill/>
          <a:ln>
            <a:noFill/>
          </a:ln>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405670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414264" y="225376"/>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lumMod val="50000"/>
                  </a:schemeClr>
                </a:solidFill>
                <a:latin typeface="Helvetica"/>
                <a:cs typeface="Helvetica"/>
              </a:rPr>
              <a:t>BUSINESS</a:t>
            </a:r>
            <a:r>
              <a:rPr lang="en-US" sz="3600" b="1" dirty="0">
                <a:solidFill>
                  <a:schemeClr val="bg1">
                    <a:lumMod val="65000"/>
                  </a:schemeClr>
                </a:solidFill>
                <a:latin typeface="Helvetica"/>
                <a:cs typeface="Helvetica"/>
              </a:rPr>
              <a:t>PLAN</a:t>
            </a:r>
          </a:p>
        </p:txBody>
      </p:sp>
      <p:sp>
        <p:nvSpPr>
          <p:cNvPr id="2" name="Content Placeholder 2">
            <a:extLst>
              <a:ext uri="{FF2B5EF4-FFF2-40B4-BE49-F238E27FC236}">
                <a16:creationId xmlns:a16="http://schemas.microsoft.com/office/drawing/2014/main" id="{6C61BE41-EDC2-AC46-4F03-CF2C22128F42}"/>
              </a:ext>
            </a:extLst>
          </p:cNvPr>
          <p:cNvSpPr>
            <a:spLocks noGrp="1"/>
          </p:cNvSpPr>
          <p:nvPr>
            <p:ph idx="1"/>
          </p:nvPr>
        </p:nvSpPr>
        <p:spPr>
          <a:xfrm>
            <a:off x="375214" y="1094710"/>
            <a:ext cx="3557594" cy="2809765"/>
          </a:xfrm>
        </p:spPr>
        <p:txBody>
          <a:bodyPr>
            <a:normAutofit/>
          </a:bodyPr>
          <a:lstStyle/>
          <a:p>
            <a:pPr marL="0" indent="0">
              <a:lnSpc>
                <a:spcPct val="107000"/>
              </a:lnSpc>
              <a:spcBef>
                <a:spcPts val="0"/>
              </a:spcBef>
              <a:buNone/>
            </a:pPr>
            <a:r>
              <a:rPr lang="en-US" sz="2000" dirty="0">
                <a:latin typeface="Myriad Pro" panose="020B0503030403020204" pitchFamily="34" charset="0"/>
              </a:rPr>
              <a:t>Multi-phased development planned beginning with Building One. Development Plan approvals in place for parcels 1, 2 and 3.</a:t>
            </a:r>
          </a:p>
          <a:p>
            <a:pPr>
              <a:lnSpc>
                <a:spcPct val="100000"/>
              </a:lnSpc>
              <a:spcBef>
                <a:spcPts val="0"/>
              </a:spcBef>
            </a:pPr>
            <a:endParaRPr lang="en-US" dirty="0"/>
          </a:p>
        </p:txBody>
      </p:sp>
      <p:pic>
        <p:nvPicPr>
          <p:cNvPr id="4" name="Picture 3" descr="Map&#10;&#10;Description automatically generated">
            <a:extLst>
              <a:ext uri="{FF2B5EF4-FFF2-40B4-BE49-F238E27FC236}">
                <a16:creationId xmlns:a16="http://schemas.microsoft.com/office/drawing/2014/main" id="{2F3B90B0-442A-6550-D6B4-5B34F91EB2AC}"/>
              </a:ext>
            </a:extLst>
          </p:cNvPr>
          <p:cNvPicPr>
            <a:picLocks noChangeAspect="1"/>
          </p:cNvPicPr>
          <p:nvPr/>
        </p:nvPicPr>
        <p:blipFill>
          <a:blip r:embed="rId2"/>
          <a:stretch>
            <a:fillRect/>
          </a:stretch>
        </p:blipFill>
        <p:spPr>
          <a:xfrm>
            <a:off x="4882718" y="840175"/>
            <a:ext cx="4147282" cy="2968174"/>
          </a:xfrm>
          <a:prstGeom prst="rect">
            <a:avLst/>
          </a:prstGeom>
          <a:effectLst>
            <a:softEdge rad="127000"/>
          </a:effectLst>
        </p:spPr>
      </p:pic>
      <p:graphicFrame>
        <p:nvGraphicFramePr>
          <p:cNvPr id="5" name="Content Placeholder 2">
            <a:extLst>
              <a:ext uri="{FF2B5EF4-FFF2-40B4-BE49-F238E27FC236}">
                <a16:creationId xmlns:a16="http://schemas.microsoft.com/office/drawing/2014/main" id="{BF76D724-BBCD-1314-6B1E-A97DDA80097A}"/>
              </a:ext>
            </a:extLst>
          </p:cNvPr>
          <p:cNvGraphicFramePr/>
          <p:nvPr>
            <p:extLst>
              <p:ext uri="{D42A27DB-BD31-4B8C-83A1-F6EECF244321}">
                <p14:modId xmlns:p14="http://schemas.microsoft.com/office/powerpoint/2010/main" val="3629167394"/>
              </p:ext>
            </p:extLst>
          </p:nvPr>
        </p:nvGraphicFramePr>
        <p:xfrm>
          <a:off x="343531" y="4218126"/>
          <a:ext cx="8487892" cy="209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4232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414264" y="225376"/>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lumMod val="50000"/>
                  </a:schemeClr>
                </a:solidFill>
                <a:latin typeface="Helvetica"/>
                <a:cs typeface="Helvetica"/>
              </a:rPr>
              <a:t>MARKET</a:t>
            </a:r>
            <a:r>
              <a:rPr lang="en-US" sz="3600" b="1" dirty="0">
                <a:solidFill>
                  <a:schemeClr val="bg1">
                    <a:lumMod val="65000"/>
                  </a:schemeClr>
                </a:solidFill>
                <a:latin typeface="Helvetica"/>
                <a:cs typeface="Helvetica"/>
              </a:rPr>
              <a:t>TRENDS</a:t>
            </a:r>
          </a:p>
        </p:txBody>
      </p:sp>
      <p:sp>
        <p:nvSpPr>
          <p:cNvPr id="5" name="TextBox 4">
            <a:extLst>
              <a:ext uri="{FF2B5EF4-FFF2-40B4-BE49-F238E27FC236}">
                <a16:creationId xmlns:a16="http://schemas.microsoft.com/office/drawing/2014/main" id="{E94A177F-EF68-0069-2B68-3742800059C5}"/>
              </a:ext>
            </a:extLst>
          </p:cNvPr>
          <p:cNvSpPr txBox="1"/>
          <p:nvPr/>
        </p:nvSpPr>
        <p:spPr>
          <a:xfrm>
            <a:off x="337279" y="1776068"/>
            <a:ext cx="3751735" cy="2554545"/>
          </a:xfrm>
          <a:prstGeom prst="rect">
            <a:avLst/>
          </a:prstGeom>
          <a:noFill/>
        </p:spPr>
        <p:txBody>
          <a:bodyPr wrap="square">
            <a:spAutoFit/>
          </a:bodyPr>
          <a:lstStyle/>
          <a:p>
            <a:pPr algn="l"/>
            <a:r>
              <a:rPr lang="en-US" sz="2000" b="1" i="0" dirty="0">
                <a:solidFill>
                  <a:srgbClr val="001541"/>
                </a:solidFill>
                <a:effectLst/>
                <a:latin typeface="Myriad Pro" panose="020B0503030403020204" pitchFamily="34" charset="0"/>
              </a:rPr>
              <a:t>Market Overview</a:t>
            </a:r>
          </a:p>
          <a:p>
            <a:pPr algn="just"/>
            <a:r>
              <a:rPr lang="en-US" sz="2000" b="0" i="0" dirty="0">
                <a:solidFill>
                  <a:srgbClr val="000000"/>
                </a:solidFill>
                <a:effectLst/>
                <a:latin typeface="Myriad Pro" panose="020B0503030403020204" pitchFamily="34" charset="0"/>
              </a:rPr>
              <a:t>The global data center market size was valued at $187.35 billion in 2020 and is estimated to be valued at $220.0 billion </a:t>
            </a:r>
            <a:r>
              <a:rPr lang="en-US" sz="2000" dirty="0">
                <a:solidFill>
                  <a:srgbClr val="000000"/>
                </a:solidFill>
                <a:latin typeface="Myriad Pro" panose="020B0503030403020204" pitchFamily="34" charset="0"/>
              </a:rPr>
              <a:t>by</a:t>
            </a:r>
            <a:r>
              <a:rPr lang="en-US" sz="2000" b="0" i="0" dirty="0">
                <a:solidFill>
                  <a:srgbClr val="000000"/>
                </a:solidFill>
                <a:effectLst/>
                <a:latin typeface="Myriad Pro" panose="020B0503030403020204" pitchFamily="34" charset="0"/>
              </a:rPr>
              <a:t> 2022. This market number is expected to increase with a CAGR of 5.1%, to reach $343.6 billion in 2030. </a:t>
            </a:r>
          </a:p>
        </p:txBody>
      </p:sp>
      <p:pic>
        <p:nvPicPr>
          <p:cNvPr id="1026" name="Picture 2" descr="Data Center Market Share">
            <a:extLst>
              <a:ext uri="{FF2B5EF4-FFF2-40B4-BE49-F238E27FC236}">
                <a16:creationId xmlns:a16="http://schemas.microsoft.com/office/drawing/2014/main" id="{B3782656-ED19-C74B-18C3-50B3D9CD7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546" y="1776068"/>
            <a:ext cx="4824077" cy="296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3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414264" y="225376"/>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lumMod val="50000"/>
                  </a:schemeClr>
                </a:solidFill>
                <a:latin typeface="Helvetica"/>
                <a:cs typeface="Helvetica"/>
              </a:rPr>
              <a:t>MARKET</a:t>
            </a:r>
            <a:r>
              <a:rPr lang="en-US" sz="3600" b="1" dirty="0">
                <a:solidFill>
                  <a:schemeClr val="bg1">
                    <a:lumMod val="65000"/>
                  </a:schemeClr>
                </a:solidFill>
                <a:latin typeface="Helvetica"/>
                <a:cs typeface="Helvetica"/>
              </a:rPr>
              <a:t>TRENDS</a:t>
            </a:r>
          </a:p>
        </p:txBody>
      </p:sp>
      <p:sp>
        <p:nvSpPr>
          <p:cNvPr id="7" name="TextBox 6">
            <a:extLst>
              <a:ext uri="{FF2B5EF4-FFF2-40B4-BE49-F238E27FC236}">
                <a16:creationId xmlns:a16="http://schemas.microsoft.com/office/drawing/2014/main" id="{1ABF8D6D-0D0E-1867-318A-842AC260AE74}"/>
              </a:ext>
            </a:extLst>
          </p:cNvPr>
          <p:cNvSpPr txBox="1"/>
          <p:nvPr/>
        </p:nvSpPr>
        <p:spPr>
          <a:xfrm>
            <a:off x="414264" y="1155064"/>
            <a:ext cx="8498827" cy="2554545"/>
          </a:xfrm>
          <a:prstGeom prst="rect">
            <a:avLst/>
          </a:prstGeom>
          <a:noFill/>
        </p:spPr>
        <p:txBody>
          <a:bodyPr wrap="square">
            <a:spAutoFit/>
          </a:bodyPr>
          <a:lstStyle/>
          <a:p>
            <a:r>
              <a:rPr lang="en-US" sz="2000" b="0" i="0" dirty="0">
                <a:solidFill>
                  <a:srgbClr val="000000"/>
                </a:solidFill>
                <a:effectLst/>
                <a:latin typeface="Myriad Pro" panose="020B0503030403020204" pitchFamily="34" charset="0"/>
              </a:rPr>
              <a:t>The rapidly increasing data generation is one of the major factors for the growth of the data center market. In 2021, 64.2 zettabytes of data was created, which was a 314% increase from 2015. Industry experts predict that by 2025, nearly 10 times more data will be generated than that produced in 2017. Moreover, around 2.5 quintillion bytes of data is being generated every day, globally. With the advent of IoT and the high adoption of social media platforms, approximately 90% of the data in the world was produced within the past four to five years.</a:t>
            </a:r>
            <a:endParaRPr lang="en-US" sz="2000" dirty="0">
              <a:latin typeface="Myriad Pro" panose="020B0503030403020204" pitchFamily="34" charset="0"/>
            </a:endParaRPr>
          </a:p>
        </p:txBody>
      </p:sp>
      <p:pic>
        <p:nvPicPr>
          <p:cNvPr id="2052" name="Picture 4" descr="See the source image">
            <a:extLst>
              <a:ext uri="{FF2B5EF4-FFF2-40B4-BE49-F238E27FC236}">
                <a16:creationId xmlns:a16="http://schemas.microsoft.com/office/drawing/2014/main" id="{A871BE34-18F8-4DC8-F263-6642C51CF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08" y="3970595"/>
            <a:ext cx="7372964" cy="233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852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414264" y="225376"/>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2">
                    <a:lumMod val="50000"/>
                  </a:schemeClr>
                </a:solidFill>
                <a:latin typeface="Helvetica"/>
                <a:cs typeface="Helvetica"/>
              </a:rPr>
              <a:t>MARKET</a:t>
            </a:r>
            <a:r>
              <a:rPr lang="en-US" sz="3600" b="1" dirty="0">
                <a:solidFill>
                  <a:schemeClr val="bg1">
                    <a:lumMod val="65000"/>
                  </a:schemeClr>
                </a:solidFill>
                <a:latin typeface="Helvetica"/>
                <a:cs typeface="Helvetica"/>
              </a:rPr>
              <a:t>TRENDS</a:t>
            </a:r>
          </a:p>
        </p:txBody>
      </p:sp>
      <p:pic>
        <p:nvPicPr>
          <p:cNvPr id="3074" name="Picture 2" descr="See the source image">
            <a:extLst>
              <a:ext uri="{FF2B5EF4-FFF2-40B4-BE49-F238E27FC236}">
                <a16:creationId xmlns:a16="http://schemas.microsoft.com/office/drawing/2014/main" id="{2581D6F7-7F3A-2FD4-7276-441327D83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59" y="982769"/>
            <a:ext cx="7904850" cy="515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74217"/>
      </p:ext>
    </p:extLst>
  </p:cSld>
  <p:clrMapOvr>
    <a:masterClrMapping/>
  </p:clrMapOvr>
</p:sld>
</file>

<file path=ppt/theme/theme1.xml><?xml version="1.0" encoding="utf-8"?>
<a:theme xmlns:a="http://schemas.openxmlformats.org/drawingml/2006/main" name="Office Them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TotalTime>
  <Words>356</Words>
  <Application>Microsoft Office PowerPoint</Application>
  <PresentationFormat>On-screen Show (4:3)</PresentationFormat>
  <Paragraphs>52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Randi Glassier</dc:creator>
  <cp:lastModifiedBy>Dean Beukema</cp:lastModifiedBy>
  <cp:revision>10</cp:revision>
  <cp:lastPrinted>2020-03-12T22:58:50Z</cp:lastPrinted>
  <dcterms:created xsi:type="dcterms:W3CDTF">2020-03-12T22:29:00Z</dcterms:created>
  <dcterms:modified xsi:type="dcterms:W3CDTF">2022-12-10T21:30:51Z</dcterms:modified>
</cp:coreProperties>
</file>