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5" r:id="rId4"/>
    <p:sldId id="266" r:id="rId5"/>
    <p:sldId id="267" r:id="rId6"/>
    <p:sldId id="259" r:id="rId7"/>
    <p:sldId id="260" r:id="rId8"/>
    <p:sldId id="261" r:id="rId9"/>
    <p:sldId id="268" r:id="rId10"/>
    <p:sldId id="262" r:id="rId11"/>
    <p:sldId id="263" r:id="rId12"/>
    <p:sldId id="264" r:id="rId13"/>
  </p:sldIdLst>
  <p:sldSz cx="9144000" cy="5143500" type="screen16x9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4">
          <p15:clr>
            <a:srgbClr val="A4A3A4"/>
          </p15:clr>
        </p15:guide>
        <p15:guide id="2" orient="horz" pos="1904">
          <p15:clr>
            <a:srgbClr val="A4A3A4"/>
          </p15:clr>
        </p15:guide>
        <p15:guide id="3" orient="horz" pos="2969">
          <p15:clr>
            <a:srgbClr val="A4A3A4"/>
          </p15:clr>
        </p15:guide>
        <p15:guide id="4" pos="2878">
          <p15:clr>
            <a:srgbClr val="A4A3A4"/>
          </p15:clr>
        </p15:guide>
        <p15:guide id="5" pos="292">
          <p15:clr>
            <a:srgbClr val="A4A3A4"/>
          </p15:clr>
        </p15:guide>
        <p15:guide id="6" pos="5474">
          <p15:clr>
            <a:srgbClr val="A4A3A4"/>
          </p15:clr>
        </p15:guide>
        <p15:guide id="7" pos="4178">
          <p15:clr>
            <a:srgbClr val="A4A3A4"/>
          </p15:clr>
        </p15:guide>
        <p15:guide id="8" pos="1594">
          <p15:clr>
            <a:srgbClr val="A4A3A4"/>
          </p15:clr>
        </p15:guide>
        <p15:guide id="9" pos="2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Dunmire" initials="SD" lastIdx="1" clrIdx="0">
    <p:extLst>
      <p:ext uri="{19B8F6BF-5375-455C-9EA6-DF929625EA0E}">
        <p15:presenceInfo xmlns:p15="http://schemas.microsoft.com/office/powerpoint/2012/main" userId="S::sdunmire@epsdenver.com::352e8418-533b-4ed9-85f3-84c02c3eae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828"/>
    <a:srgbClr val="254061"/>
    <a:srgbClr val="404040"/>
    <a:srgbClr val="7F7F7F"/>
    <a:srgbClr val="8792AF"/>
    <a:srgbClr val="3E4797"/>
    <a:srgbClr val="B3824D"/>
    <a:srgbClr val="40465B"/>
    <a:srgbClr val="A3A5B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8" autoAdjust="0"/>
    <p:restoredTop sz="94420" autoAdjust="0"/>
  </p:normalViewPr>
  <p:slideViewPr>
    <p:cSldViewPr snapToGrid="0">
      <p:cViewPr varScale="1">
        <p:scale>
          <a:sx n="83" d="100"/>
          <a:sy n="83" d="100"/>
        </p:scale>
        <p:origin x="516" y="52"/>
      </p:cViewPr>
      <p:guideLst>
        <p:guide orient="horz" pos="764"/>
        <p:guide orient="horz" pos="1904"/>
        <p:guide orient="horz" pos="2969"/>
        <p:guide pos="2878"/>
        <p:guide pos="292"/>
        <p:guide pos="5474"/>
        <p:guide pos="4178"/>
        <p:guide pos="1594"/>
        <p:guide pos="2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744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fld id="{14BB515E-457C-4AD2-BFA6-47013A197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6575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6308603-FAAB-4107-92FE-2A1DF95C8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7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6565" y="1352550"/>
            <a:ext cx="4419627" cy="1247775"/>
          </a:xfrm>
        </p:spPr>
        <p:txBody>
          <a:bodyPr/>
          <a:lstStyle>
            <a:lvl1pPr>
              <a:defRPr sz="3200" b="0" baseline="0">
                <a:solidFill>
                  <a:srgbClr val="25406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55085" y="1355024"/>
            <a:ext cx="3469840" cy="1245302"/>
          </a:xfrm>
        </p:spPr>
        <p:txBody>
          <a:bodyPr anchor="ctr"/>
          <a:lstStyle>
            <a:lvl1pPr marL="0" indent="0" algn="l">
              <a:buNone/>
              <a:defRPr sz="1600" b="0" cap="none" baseline="0">
                <a:solidFill>
                  <a:srgbClr val="AD682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CLICK TO EDIT MASTER SUBTITLE STYLE</a:t>
            </a: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670560" y="4553748"/>
            <a:ext cx="3771011" cy="48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716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Economic &amp; Planning Systems, Inc.</a:t>
            </a:r>
            <a:endParaRPr lang="en-US" sz="1100" dirty="0"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i="1" spc="175" baseline="0" dirty="0">
                <a:solidFill>
                  <a:srgbClr val="AD6828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The Economics of Land Use</a:t>
            </a:r>
            <a:endParaRPr lang="en-US" sz="1100" baseline="0" dirty="0">
              <a:solidFill>
                <a:srgbClr val="AD6828"/>
              </a:solidFill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</p:txBody>
      </p:sp>
      <p:sp>
        <p:nvSpPr>
          <p:cNvPr id="8" name="Text Box 2"/>
          <p:cNvSpPr txBox="1">
            <a:spLocks noChangeAspect="1" noChangeArrowheads="1"/>
          </p:cNvSpPr>
          <p:nvPr userDrawn="1"/>
        </p:nvSpPr>
        <p:spPr bwMode="auto">
          <a:xfrm>
            <a:off x="6088380" y="4549126"/>
            <a:ext cx="28841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0" bIns="45720" anchor="t" anchorCtr="0">
            <a:noAutofit/>
          </a:bodyPr>
          <a:lstStyle/>
          <a:p>
            <a:pPr marL="0" marR="0" algn="r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730 17</a:t>
            </a:r>
            <a:r>
              <a:rPr lang="en-US" sz="900" baseline="300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th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Street, Suite 630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Denver, CO 80202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303.623.3557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www.epsys.com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61AB766-3963-495F-9CFD-A5B3E0647E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1" y="4463415"/>
            <a:ext cx="521942" cy="521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4435392"/>
          </a:xfrm>
          <a:prstGeom prst="rect">
            <a:avLst/>
          </a:prstGeom>
          <a:solidFill>
            <a:srgbClr val="254061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8162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 panose="020B060203050402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0" marR="0" lvl="0" indent="0" algn="ctr" defTabSz="8162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 panose="020B060203050402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6566" y="1350963"/>
            <a:ext cx="4419626" cy="1266825"/>
          </a:xfrm>
        </p:spPr>
        <p:txBody>
          <a:bodyPr/>
          <a:lstStyle>
            <a:lvl1pPr>
              <a:defRPr sz="3200" b="0" baseline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48822" y="1350963"/>
            <a:ext cx="3466578" cy="1266825"/>
          </a:xfrm>
        </p:spPr>
        <p:txBody>
          <a:bodyPr anchor="ctr"/>
          <a:lstStyle>
            <a:lvl1pPr marL="0" indent="0" algn="l">
              <a:buNone/>
              <a:defRPr sz="1600" b="0" baseline="0">
                <a:solidFill>
                  <a:schemeClr val="bg1">
                    <a:lumMod val="8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CLICK TO EDIT MASTER SUBTITLE STYLE</a:t>
            </a: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670560" y="4553748"/>
            <a:ext cx="3771011" cy="48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716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Economic &amp; Planning Systems, Inc.</a:t>
            </a:r>
            <a:endParaRPr lang="en-US" sz="1100" dirty="0"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i="1" spc="175" baseline="0" dirty="0">
                <a:solidFill>
                  <a:srgbClr val="AD6828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The Economics of Land Use</a:t>
            </a:r>
            <a:endParaRPr lang="en-US" sz="1100" baseline="0" dirty="0">
              <a:solidFill>
                <a:srgbClr val="AD6828"/>
              </a:solidFill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</p:txBody>
      </p:sp>
      <p:sp>
        <p:nvSpPr>
          <p:cNvPr id="8" name="Text Box 2"/>
          <p:cNvSpPr txBox="1">
            <a:spLocks noChangeAspect="1" noChangeArrowheads="1"/>
          </p:cNvSpPr>
          <p:nvPr userDrawn="1"/>
        </p:nvSpPr>
        <p:spPr bwMode="auto">
          <a:xfrm>
            <a:off x="6088380" y="4549126"/>
            <a:ext cx="28841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0" bIns="45720" anchor="t" anchorCtr="0">
            <a:noAutofit/>
          </a:bodyPr>
          <a:lstStyle/>
          <a:p>
            <a:pPr marL="0" marR="0" algn="r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730 17</a:t>
            </a:r>
            <a:r>
              <a:rPr lang="en-US" sz="900" baseline="300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th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Street, Suite 630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Denver, CO 80202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303.623.3557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www.epsys.com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1551C49-28F3-4BE0-ACF8-6F27F7B073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1" y="4463415"/>
            <a:ext cx="521942" cy="52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9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1940"/>
            <a:ext cx="8229600" cy="384048"/>
          </a:xfrm>
        </p:spPr>
        <p:txBody>
          <a:bodyPr lIns="0"/>
          <a:lstStyle>
            <a:lvl1pPr>
              <a:defRPr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49"/>
            <a:ext cx="8229600" cy="3481785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rgbClr val="404040"/>
                </a:solidFill>
              </a:defRPr>
            </a:lvl1pPr>
            <a:lvl2pPr>
              <a:defRPr sz="1400" baseline="0">
                <a:solidFill>
                  <a:srgbClr val="404040"/>
                </a:solidFill>
              </a:defRPr>
            </a:lvl2pPr>
            <a:lvl3pPr>
              <a:defRPr sz="1200" baseline="0">
                <a:solidFill>
                  <a:srgbClr val="404040"/>
                </a:solidFill>
              </a:defRPr>
            </a:lvl3pPr>
            <a:lvl4pPr>
              <a:defRPr sz="1100" baseline="0">
                <a:solidFill>
                  <a:srgbClr val="404040"/>
                </a:solidFill>
              </a:defRPr>
            </a:lvl4pPr>
            <a:lvl5pPr>
              <a:defRPr sz="1100" baseline="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747078"/>
            <a:ext cx="8229600" cy="301752"/>
          </a:xfrm>
        </p:spPr>
        <p:txBody>
          <a:bodyPr lIns="0" anchor="ctr" anchorCtr="0"/>
          <a:lstStyle>
            <a:lvl1pPr marL="0" indent="0">
              <a:buNone/>
              <a:defRPr sz="1600" b="0" cap="all" baseline="0">
                <a:solidFill>
                  <a:srgbClr val="AD682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US" dirty="0"/>
              <a:t>CLICK TO EDIT SUBHEADING</a:t>
            </a:r>
          </a:p>
        </p:txBody>
      </p:sp>
    </p:spTree>
    <p:extLst>
      <p:ext uri="{BB962C8B-B14F-4D97-AF65-F5344CB8AC3E}">
        <p14:creationId xmlns:p14="http://schemas.microsoft.com/office/powerpoint/2010/main" val="104011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4380"/>
            <a:ext cx="8229600" cy="3940255"/>
          </a:xfrm>
        </p:spPr>
        <p:txBody>
          <a:bodyPr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457200" y="3265692"/>
            <a:ext cx="8229365" cy="18288"/>
            <a:chOff x="457200" y="3265692"/>
            <a:chExt cx="8229365" cy="18288"/>
          </a:xfrm>
        </p:grpSpPr>
        <p:sp>
          <p:nvSpPr>
            <p:cNvPr id="10" name="Rectangle 9"/>
            <p:cNvSpPr/>
            <p:nvPr/>
          </p:nvSpPr>
          <p:spPr>
            <a:xfrm>
              <a:off x="457200" y="3265692"/>
              <a:ext cx="2743200" cy="18288"/>
            </a:xfrm>
            <a:prstGeom prst="rect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165" y="3265692"/>
              <a:ext cx="5486400" cy="182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209550"/>
            <a:ext cx="79375" cy="76200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05176"/>
            <a:ext cx="8229600" cy="471177"/>
          </a:xfrm>
          <a:noFill/>
        </p:spPr>
        <p:txBody>
          <a:bodyPr anchor="ctr" anchorCtr="0"/>
          <a:lstStyle>
            <a:lvl1pPr algn="l">
              <a:defRPr sz="1800" b="0" cap="all">
                <a:solidFill>
                  <a:srgbClr val="AD6828"/>
                </a:solidFill>
              </a:defRPr>
            </a:lvl1pPr>
          </a:lstStyle>
          <a:p>
            <a:r>
              <a:rPr lang="en-US" dirty="0"/>
              <a:t>Click to edit Section </a:t>
            </a:r>
            <a:r>
              <a:rPr lang="en-US" dirty="0" err="1"/>
              <a:t>subHeading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704191"/>
            <a:ext cx="8229600" cy="579789"/>
          </a:xfrm>
          <a:noFill/>
        </p:spPr>
        <p:txBody>
          <a:bodyPr lIns="0" anchor="ctr" anchorCtr="0"/>
          <a:lstStyle>
            <a:lvl1pPr marL="0" indent="0">
              <a:buNone/>
              <a:defRPr sz="2400" b="0" cap="all" baseline="0">
                <a:solidFill>
                  <a:srgbClr val="25406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66949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94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229600" cy="384048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850"/>
            <a:ext cx="4038600" cy="3487166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850"/>
            <a:ext cx="4041648" cy="3487166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49808"/>
            <a:ext cx="8229600" cy="301752"/>
          </a:xfrm>
        </p:spPr>
        <p:txBody>
          <a:bodyPr lIns="0" anchor="ctr" anchorCtr="0"/>
          <a:lstStyle>
            <a:lvl1pPr marL="0" indent="0">
              <a:buNone/>
              <a:defRPr sz="1600" b="0" i="0" cap="all" baseline="0">
                <a:solidFill>
                  <a:srgbClr val="AD6828"/>
                </a:solidFill>
              </a:defRPr>
            </a:lvl1pPr>
          </a:lstStyle>
          <a:p>
            <a:pPr lvl="0"/>
            <a:r>
              <a:rPr lang="en-US" dirty="0"/>
              <a:t>Click to edit subheading</a:t>
            </a:r>
          </a:p>
        </p:txBody>
      </p:sp>
    </p:spTree>
    <p:extLst>
      <p:ext uri="{BB962C8B-B14F-4D97-AF65-F5344CB8AC3E}">
        <p14:creationId xmlns:p14="http://schemas.microsoft.com/office/powerpoint/2010/main" val="38419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229600" cy="3840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58952"/>
            <a:ext cx="4038600" cy="3941064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58952"/>
            <a:ext cx="4041648" cy="3941064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7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57200" y="4835921"/>
            <a:ext cx="29241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909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>
            <a:spAutoFit/>
          </a:bodyPr>
          <a:lstStyle/>
          <a:p>
            <a:r>
              <a:rPr lang="en-US" sz="800" i="0" kern="1200" dirty="0"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Economic</a:t>
            </a:r>
            <a:r>
              <a:rPr lang="en-US" sz="800" i="0" kern="1200" baseline="0" dirty="0"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 &amp; Planning </a:t>
            </a:r>
            <a:r>
              <a:rPr lang="en-US" sz="800" i="0" kern="1200" baseline="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Systems</a:t>
            </a:r>
            <a:endParaRPr lang="en-US" sz="800" dirty="0">
              <a:solidFill>
                <a:srgbClr val="7F7F7F"/>
              </a:solidFill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1940"/>
            <a:ext cx="8229600" cy="38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2850"/>
            <a:ext cx="8229600" cy="348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6350" y="4835921"/>
            <a:ext cx="3604643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800" i="0" kern="120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City Gate 2.0</a:t>
            </a:r>
            <a:r>
              <a:rPr lang="en-US" sz="800" dirty="0">
                <a:solidFill>
                  <a:srgbClr val="7F7F7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|</a:t>
            </a:r>
            <a:r>
              <a:rPr lang="en-US" sz="800" i="0" kern="120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  </a:t>
            </a:r>
            <a:fld id="{995BC715-144E-4274-9771-FF87A5CD37A9}" type="slidenum">
              <a:rPr lang="en-US" sz="800" i="0" kern="1200" smtClean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pPr algn="r"/>
              <a:t>‹#›</a:t>
            </a:fld>
            <a:endParaRPr lang="en-US" sz="800" i="0" kern="1200" dirty="0">
              <a:solidFill>
                <a:srgbClr val="7F7F7F"/>
              </a:solidFill>
              <a:latin typeface="Lucida Sans Unicode" panose="020B0602030504020204" pitchFamily="34" charset="0"/>
              <a:ea typeface="Verdana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667512"/>
            <a:ext cx="8229365" cy="18288"/>
            <a:chOff x="457200" y="667512"/>
            <a:chExt cx="8229365" cy="18288"/>
          </a:xfrm>
        </p:grpSpPr>
        <p:sp>
          <p:nvSpPr>
            <p:cNvPr id="11" name="Rectangle 10"/>
            <p:cNvSpPr/>
            <p:nvPr/>
          </p:nvSpPr>
          <p:spPr>
            <a:xfrm>
              <a:off x="457200" y="667512"/>
              <a:ext cx="2743200" cy="18288"/>
            </a:xfrm>
            <a:prstGeom prst="rect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165" y="667512"/>
              <a:ext cx="5486400" cy="182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209550"/>
            <a:ext cx="79375" cy="76200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  <p:sldLayoutId id="2147483662" r:id="rId5"/>
    <p:sldLayoutId id="2147483655" r:id="rId6"/>
    <p:sldLayoutId id="2147483656" r:id="rId7"/>
    <p:sldLayoutId id="2147483652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cap="all" baseline="0">
          <a:solidFill>
            <a:srgbClr val="254061"/>
          </a:solidFill>
          <a:latin typeface="Lucida Sans Unicode" panose="020B0602030504020204" pitchFamily="34" charset="0"/>
          <a:ea typeface="+mj-ea"/>
          <a:cs typeface="Lucida Sans Unicode" panose="020B06020305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9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254061"/>
        </a:buClr>
        <a:buSzTx/>
        <a:buFont typeface="Wingdings" panose="05000000000000000000" pitchFamily="2" charset="2"/>
        <a:buChar char="§"/>
        <a:tabLst/>
        <a:defRPr sz="1600">
          <a:solidFill>
            <a:srgbClr val="404040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–"/>
        <a:tabLst/>
        <a:defRPr sz="14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•"/>
        <a:tabLst/>
        <a:defRPr sz="12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–"/>
        <a:tabLst/>
        <a:defRPr sz="11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»"/>
        <a:tabLst/>
        <a:defRPr sz="11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ctrTitle"/>
          </p:nvPr>
        </p:nvSpPr>
        <p:spPr>
          <a:xfrm>
            <a:off x="700088" y="1350963"/>
            <a:ext cx="4686104" cy="1266825"/>
          </a:xfrm>
        </p:spPr>
        <p:txBody>
          <a:bodyPr/>
          <a:lstStyle/>
          <a:p>
            <a:r>
              <a:rPr lang="en-US" dirty="0"/>
              <a:t>City Gate 2.0</a:t>
            </a:r>
            <a:br>
              <a:rPr lang="en-US" dirty="0"/>
            </a:br>
            <a:r>
              <a:rPr lang="en-US" dirty="0"/>
              <a:t>Phase 1 TIF review</a:t>
            </a:r>
          </a:p>
        </p:txBody>
      </p:sp>
      <p:sp>
        <p:nvSpPr>
          <p:cNvPr id="6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Colorado Springs Urban Renewal Authority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98277" y="1261250"/>
            <a:ext cx="6723" cy="12909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09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3779-C4F1-4677-96BF-DAE40F57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Property Tax Increment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6F229-A770-4D7D-9B67-8503C56AB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720A37A1-D6E8-4E04-A412-E2D191BB80C3}"/>
              </a:ext>
            </a:extLst>
          </p:cNvPr>
          <p:cNvSpPr txBox="1">
            <a:spLocks/>
          </p:cNvSpPr>
          <p:nvPr/>
        </p:nvSpPr>
        <p:spPr bwMode="auto">
          <a:xfrm>
            <a:off x="6472238" y="839242"/>
            <a:ext cx="2487562" cy="37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$17.6M (nominal)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4BF15D-B675-4B94-A230-21D732D502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75" b="3272"/>
          <a:stretch/>
        </p:blipFill>
        <p:spPr>
          <a:xfrm>
            <a:off x="332130" y="1129920"/>
            <a:ext cx="8479740" cy="364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6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9C76-0350-40C0-8C5C-3C85DADA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Sales Tax Increment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BAF929-C1D9-48A3-AD33-CF99C6A3C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6100" b="2476"/>
          <a:stretch/>
        </p:blipFill>
        <p:spPr>
          <a:xfrm>
            <a:off x="457201" y="1048830"/>
            <a:ext cx="8233964" cy="366717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24EF-9098-4C37-91BF-25ADD42C1D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EEEE03F-94D5-48BD-B89F-A180434AA033}"/>
              </a:ext>
            </a:extLst>
          </p:cNvPr>
          <p:cNvSpPr txBox="1">
            <a:spLocks/>
          </p:cNvSpPr>
          <p:nvPr/>
        </p:nvSpPr>
        <p:spPr bwMode="auto">
          <a:xfrm>
            <a:off x="6965728" y="862026"/>
            <a:ext cx="1965498" cy="6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$3.8M (nominal)</a:t>
            </a:r>
          </a:p>
        </p:txBody>
      </p:sp>
    </p:spTree>
    <p:extLst>
      <p:ext uri="{BB962C8B-B14F-4D97-AF65-F5344CB8AC3E}">
        <p14:creationId xmlns:p14="http://schemas.microsoft.com/office/powerpoint/2010/main" val="326156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2FAE-692E-4780-B309-10EEE0CA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F6425-D89C-459A-9B39-D58FEE8C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for Phase 1 only</a:t>
            </a:r>
          </a:p>
          <a:p>
            <a:pPr lvl="1"/>
            <a:r>
              <a:rPr lang="en-US" dirty="0"/>
              <a:t>Given the inclusion of the cost of public benefits, there is a gap, which fulfills the “But For” case</a:t>
            </a:r>
          </a:p>
          <a:p>
            <a:pPr lvl="1"/>
            <a:r>
              <a:rPr lang="en-US" dirty="0"/>
              <a:t>Static and time series proforma for Phase 1 identify a gap closure target ranging from $10.9M to $13.2M</a:t>
            </a:r>
          </a:p>
          <a:p>
            <a:pPr lvl="1"/>
            <a:r>
              <a:rPr lang="en-US" dirty="0"/>
              <a:t>Projected TIF revenues will be approximately $11.2M</a:t>
            </a:r>
          </a:p>
          <a:p>
            <a:r>
              <a:rPr lang="en-US" dirty="0"/>
              <a:t>Recommendation for Phase 1</a:t>
            </a:r>
          </a:p>
          <a:p>
            <a:pPr lvl="1"/>
            <a:r>
              <a:rPr lang="en-US" dirty="0"/>
              <a:t>EPS recommends the CSURA approve a TIF allocation of property and sales tax for the 25-year increment based on this analysis</a:t>
            </a:r>
          </a:p>
          <a:p>
            <a:r>
              <a:rPr lang="en-US" dirty="0"/>
              <a:t>Next steps for Phase 2 and 3</a:t>
            </a:r>
          </a:p>
          <a:p>
            <a:pPr lvl="1"/>
            <a:r>
              <a:rPr lang="en-US" dirty="0"/>
              <a:t>Meet with developer to clarify expenditures and return to the CSURA Board at a later date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65831-0388-4225-9833-79CA6379A3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4526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30FE-568E-40EB-A7E6-36950B7D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DED3-C33E-4C57-A23C-5E37752BF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028950" cy="3481785"/>
          </a:xfrm>
        </p:spPr>
        <p:txBody>
          <a:bodyPr/>
          <a:lstStyle/>
          <a:p>
            <a:r>
              <a:rPr lang="en-US" dirty="0"/>
              <a:t>1,182 units</a:t>
            </a:r>
          </a:p>
          <a:p>
            <a:r>
              <a:rPr lang="en-US" dirty="0"/>
              <a:t>Market rate rental project</a:t>
            </a:r>
          </a:p>
          <a:p>
            <a:r>
              <a:rPr lang="en-US" dirty="0"/>
              <a:t>Rents ranging from $1,290/unit to $2,955/unit</a:t>
            </a:r>
          </a:p>
          <a:p>
            <a:r>
              <a:rPr lang="en-US" dirty="0"/>
              <a:t>Average rental rates of $2,192/unit or $2.80/sf</a:t>
            </a:r>
          </a:p>
          <a:p>
            <a:r>
              <a:rPr lang="en-US" dirty="0"/>
              <a:t>Average unit size 1,327 sf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2829F-2166-4FC7-8ADB-74CD1D4D7B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Residential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8EA041-6886-441E-BD2B-1645A73C0E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97"/>
          <a:stretch/>
        </p:blipFill>
        <p:spPr>
          <a:xfrm>
            <a:off x="3988605" y="665988"/>
            <a:ext cx="4760976" cy="430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9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ED19-A56C-4A28-B459-1C8346D3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41EF-2448-4F74-B33C-AA47EABF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350514" cy="3481785"/>
          </a:xfrm>
        </p:spPr>
        <p:txBody>
          <a:bodyPr/>
          <a:lstStyle/>
          <a:p>
            <a:r>
              <a:rPr lang="en-US" dirty="0"/>
              <a:t>37,346 sf of ground floor retail</a:t>
            </a:r>
          </a:p>
          <a:p>
            <a:r>
              <a:rPr lang="en-US" dirty="0"/>
              <a:t>$1.67-$2.00 rent per sf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63FD3-5865-4345-8BF2-908B5DAE9A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retail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9F71A7-CFC7-4E49-954E-828AB9E8B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06"/>
          <a:stretch/>
        </p:blipFill>
        <p:spPr>
          <a:xfrm>
            <a:off x="3807714" y="1176551"/>
            <a:ext cx="4879086" cy="17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0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B554-D494-4FC0-9CC0-A2BE800F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EC54-77B0-4EFA-AA05-11441FB1F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164806" cy="3481785"/>
          </a:xfrm>
        </p:spPr>
        <p:txBody>
          <a:bodyPr/>
          <a:lstStyle/>
          <a:p>
            <a:r>
              <a:rPr lang="en-US" dirty="0"/>
              <a:t>2,058 parking spaces</a:t>
            </a:r>
          </a:p>
          <a:p>
            <a:pPr lvl="1"/>
            <a:r>
              <a:rPr lang="en-US" dirty="0"/>
              <a:t>1,100 private</a:t>
            </a:r>
          </a:p>
          <a:p>
            <a:pPr lvl="1"/>
            <a:r>
              <a:rPr lang="en-US" dirty="0"/>
              <a:t>869 public</a:t>
            </a:r>
          </a:p>
          <a:p>
            <a:pPr lvl="1"/>
            <a:r>
              <a:rPr lang="en-US" dirty="0"/>
              <a:t>89 off-street</a:t>
            </a:r>
          </a:p>
          <a:p>
            <a:r>
              <a:rPr lang="en-US" dirty="0"/>
              <a:t>Private monthly rates $125-$133 per space</a:t>
            </a:r>
          </a:p>
          <a:p>
            <a:r>
              <a:rPr lang="en-US" dirty="0"/>
              <a:t>Public daily rates $5-$7 per space</a:t>
            </a:r>
          </a:p>
          <a:p>
            <a:r>
              <a:rPr lang="en-US" dirty="0"/>
              <a:t>Public event rates $15-$17 per space</a:t>
            </a:r>
          </a:p>
          <a:p>
            <a:r>
              <a:rPr lang="en-US" dirty="0"/>
              <a:t>Estimated $226,992 parking revenue per month at buildout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75E0C-9785-49E6-8C94-B68B3D89F3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Parking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E7789-253B-4CBB-87E1-F0855DB2C2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01"/>
          <a:stretch/>
        </p:blipFill>
        <p:spPr>
          <a:xfrm>
            <a:off x="4709160" y="784542"/>
            <a:ext cx="3977640" cy="348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9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2426-C350-40E0-AFBF-62B5EF16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850C-BD47-414E-90E5-3615DD52A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350544" cy="3481785"/>
          </a:xfrm>
        </p:spPr>
        <p:txBody>
          <a:bodyPr/>
          <a:lstStyle/>
          <a:p>
            <a:r>
              <a:rPr lang="en-US" b="1" dirty="0"/>
              <a:t>$41.9 million in public improvements</a:t>
            </a:r>
          </a:p>
          <a:p>
            <a:r>
              <a:rPr lang="en-US" dirty="0"/>
              <a:t>Public parking for $24.7 million</a:t>
            </a:r>
          </a:p>
          <a:p>
            <a:r>
              <a:rPr lang="en-US" dirty="0"/>
              <a:t>Pedestrian plazas and public art for over $8 million</a:t>
            </a:r>
          </a:p>
          <a:p>
            <a:r>
              <a:rPr lang="en-US" dirty="0"/>
              <a:t>Street and safety improvements for $3.2 million</a:t>
            </a:r>
          </a:p>
          <a:p>
            <a:r>
              <a:rPr lang="en-US" dirty="0"/>
              <a:t>Utilities for $3 million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AB9EF-9741-4453-A508-C578BAFA2F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City gate 2.0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C1DD8C-FE5B-413A-856D-0899CED2C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5"/>
          <a:stretch/>
        </p:blipFill>
        <p:spPr>
          <a:xfrm>
            <a:off x="4907280" y="897954"/>
            <a:ext cx="3779520" cy="25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1B47B-DDB8-4B70-B736-3C03ACF9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1E07-BF44-4701-8A14-5BB95701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407694" cy="3481785"/>
          </a:xfrm>
        </p:spPr>
        <p:txBody>
          <a:bodyPr/>
          <a:lstStyle/>
          <a:p>
            <a:r>
              <a:rPr lang="en-US" dirty="0"/>
              <a:t>Land: $6.9M ($17,100/unit)</a:t>
            </a:r>
          </a:p>
          <a:p>
            <a:r>
              <a:rPr lang="en-US" dirty="0"/>
              <a:t>Hard Costs: $109.9M</a:t>
            </a:r>
          </a:p>
          <a:p>
            <a:pPr lvl="1"/>
            <a:r>
              <a:rPr lang="en-US" dirty="0"/>
              <a:t>Hard Costs (w/o public imp.): </a:t>
            </a:r>
            <a:br>
              <a:rPr lang="en-US" dirty="0"/>
            </a:br>
            <a:r>
              <a:rPr lang="en-US" dirty="0"/>
              <a:t>$100.8M ($247,300/unit or $145/sf)</a:t>
            </a:r>
          </a:p>
          <a:p>
            <a:pPr lvl="1"/>
            <a:r>
              <a:rPr lang="en-US" dirty="0"/>
              <a:t>Hard Costs for public imp: </a:t>
            </a:r>
            <a:br>
              <a:rPr lang="en-US" dirty="0"/>
            </a:br>
            <a:r>
              <a:rPr lang="en-US" dirty="0"/>
              <a:t>$9M ($22,200/unit or $13/sf)</a:t>
            </a:r>
          </a:p>
          <a:p>
            <a:r>
              <a:rPr lang="en-US" dirty="0"/>
              <a:t>Soft Costs: $16.3M </a:t>
            </a:r>
            <a:br>
              <a:rPr lang="en-US" dirty="0"/>
            </a:br>
            <a:r>
              <a:rPr lang="en-US" dirty="0"/>
              <a:t>($40,000/unit or $23/sf)</a:t>
            </a:r>
          </a:p>
          <a:p>
            <a:r>
              <a:rPr lang="en-US" dirty="0"/>
              <a:t>Total Cost: $133.2M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54A38-68C3-4618-8FA8-2EFF4405B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0A535-B751-457D-AD56-7A8BD639FF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05"/>
          <a:stretch/>
        </p:blipFill>
        <p:spPr>
          <a:xfrm>
            <a:off x="5446156" y="0"/>
            <a:ext cx="3697844" cy="50970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8528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48B0-BEA1-40C0-8063-AE0E11C9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B968-FC7C-43E3-A686-A43BC3EED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371850" cy="3481785"/>
          </a:xfrm>
        </p:spPr>
        <p:txBody>
          <a:bodyPr/>
          <a:lstStyle/>
          <a:p>
            <a:r>
              <a:rPr lang="en-US" dirty="0"/>
              <a:t>Effective Gross Income: $10M/yr.</a:t>
            </a:r>
          </a:p>
          <a:p>
            <a:pPr lvl="1"/>
            <a:r>
              <a:rPr lang="en-US" dirty="0"/>
              <a:t>Average rental rates of $1,934/unit or $2.47/sf  </a:t>
            </a:r>
          </a:p>
          <a:p>
            <a:pPr lvl="1"/>
            <a:r>
              <a:rPr lang="en-US" dirty="0"/>
              <a:t>5.0% vacancy factor</a:t>
            </a:r>
          </a:p>
          <a:p>
            <a:r>
              <a:rPr lang="en-US" dirty="0"/>
              <a:t>Operating Expenditures: $3.1M/yr.</a:t>
            </a:r>
          </a:p>
          <a:p>
            <a:pPr lvl="1"/>
            <a:r>
              <a:rPr lang="en-US" dirty="0"/>
              <a:t>31% of gross income</a:t>
            </a:r>
          </a:p>
          <a:p>
            <a:r>
              <a:rPr lang="en-US" dirty="0"/>
              <a:t>Net Operating Income: $6.9M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481A8-4D0E-4126-B794-F12E452CE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4A2179-0E5B-4870-8D54-C2DB062EA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016" y="159410"/>
            <a:ext cx="5205984" cy="498409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925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2D2F-84A2-4F19-B691-1094A250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performance: with and without 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B8BF3-3973-47F1-8F16-1C1B81833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039362" cy="3648711"/>
          </a:xfrm>
        </p:spPr>
        <p:txBody>
          <a:bodyPr/>
          <a:lstStyle/>
          <a:p>
            <a:r>
              <a:rPr lang="en-US" dirty="0"/>
              <a:t>Target Hurdle Rate: 5.75% YOC (NOI/COST)</a:t>
            </a:r>
          </a:p>
          <a:p>
            <a:r>
              <a:rPr lang="en-US" dirty="0"/>
              <a:t>In order to achieve that hurdle rate, net project costs need to be reduced to $13.2M</a:t>
            </a:r>
          </a:p>
          <a:p>
            <a:r>
              <a:rPr lang="en-US" dirty="0"/>
              <a:t>Current costs are estimated at $133.2M</a:t>
            </a:r>
          </a:p>
          <a:p>
            <a:r>
              <a:rPr lang="en-US" dirty="0"/>
              <a:t>The present value of future TIF revenue is estimated at $11.2M</a:t>
            </a:r>
          </a:p>
          <a:p>
            <a:r>
              <a:rPr lang="en-US" dirty="0"/>
              <a:t>With this amount, the project achieves a YOC of 5.65%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D097-0D90-4F15-90F6-BCC45B2B82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13394F-EBF6-4CA8-A5A7-8FF1B7EF7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562" y="1212849"/>
            <a:ext cx="4190238" cy="32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5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A4CE-FE1D-42CD-AD47-AC243B14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 performance: With and without 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D08CC-A4E4-46E6-A15C-3C7D542CE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3600"/>
            <a:ext cx="3733200" cy="903250"/>
          </a:xfrm>
        </p:spPr>
        <p:txBody>
          <a:bodyPr/>
          <a:lstStyle/>
          <a:p>
            <a:r>
              <a:rPr lang="en-US" dirty="0"/>
              <a:t>Without TIF</a:t>
            </a:r>
          </a:p>
          <a:p>
            <a:pPr lvl="1"/>
            <a:r>
              <a:rPr lang="en-US" dirty="0"/>
              <a:t>IRR: 7.23%</a:t>
            </a:r>
          </a:p>
          <a:p>
            <a:pPr lvl="1"/>
            <a:r>
              <a:rPr lang="en-US" dirty="0"/>
              <a:t>NPV: -$10.9M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AA4FE-80CD-470C-AF20-B2C062DEB2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F69403-C2CF-4FE0-BAFC-E8F4912B6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6849"/>
            <a:ext cx="7095744" cy="301752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FF275D2-FA7D-4C34-A469-413613CCC739}"/>
              </a:ext>
            </a:extLst>
          </p:cNvPr>
          <p:cNvSpPr txBox="1">
            <a:spLocks/>
          </p:cNvSpPr>
          <p:nvPr/>
        </p:nvSpPr>
        <p:spPr bwMode="auto">
          <a:xfrm>
            <a:off x="4296000" y="997569"/>
            <a:ext cx="3733200" cy="9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With TIF</a:t>
            </a:r>
          </a:p>
          <a:p>
            <a:pPr lvl="1"/>
            <a:r>
              <a:rPr lang="en-US" kern="0" dirty="0"/>
              <a:t>IRR: 9.56%</a:t>
            </a:r>
          </a:p>
          <a:p>
            <a:pPr lvl="1"/>
            <a:r>
              <a:rPr lang="en-US" kern="0" dirty="0"/>
              <a:t>NPV: $255,300</a:t>
            </a:r>
          </a:p>
        </p:txBody>
      </p:sp>
    </p:spTree>
    <p:extLst>
      <p:ext uri="{BB962C8B-B14F-4D97-AF65-F5344CB8AC3E}">
        <p14:creationId xmlns:p14="http://schemas.microsoft.com/office/powerpoint/2010/main" val="2897122121"/>
      </p:ext>
    </p:extLst>
  </p:cSld>
  <p:clrMapOvr>
    <a:masterClrMapping/>
  </p:clrMapOvr>
</p:sld>
</file>

<file path=ppt/theme/theme1.xml><?xml version="1.0" encoding="utf-8"?>
<a:theme xmlns:a="http://schemas.openxmlformats.org/drawingml/2006/main" name="WIDE SCREEN_Los Ange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IDE SCREEN_Denver" id="{CD1D3E8C-D5B3-45A5-B728-0BF7A81FA13A}" vid="{FECFB5ED-32FD-4B6B-A558-070F0808378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 SCREEN_Denver</Template>
  <TotalTime>492</TotalTime>
  <Words>522</Words>
  <Application>Microsoft Office PowerPoint</Application>
  <PresentationFormat>On-screen Show (16:9)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WIDE SCREEN_Los Angeles</vt:lpstr>
      <vt:lpstr>City Gate 2.0 Phase 1 TIF review</vt:lpstr>
      <vt:lpstr>Program Overview</vt:lpstr>
      <vt:lpstr>Program overview</vt:lpstr>
      <vt:lpstr>Program overview</vt:lpstr>
      <vt:lpstr>Public improvements</vt:lpstr>
      <vt:lpstr>Construction Costs</vt:lpstr>
      <vt:lpstr>Static performance</vt:lpstr>
      <vt:lpstr>Static performance: with and without TIF</vt:lpstr>
      <vt:lpstr>Time series performance: With and without TIF</vt:lpstr>
      <vt:lpstr>TIF Revenue: Property Tax Increment</vt:lpstr>
      <vt:lpstr>TIF Revenue: Sales Tax Increment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Gate 2.0 TIF Review</dc:title>
  <dc:creator>Sarah Dunmire</dc:creator>
  <cp:lastModifiedBy>Dean Beukema</cp:lastModifiedBy>
  <cp:revision>23</cp:revision>
  <cp:lastPrinted>2012-10-26T18:26:59Z</cp:lastPrinted>
  <dcterms:created xsi:type="dcterms:W3CDTF">2021-10-20T19:29:23Z</dcterms:created>
  <dcterms:modified xsi:type="dcterms:W3CDTF">2021-10-23T18:16:22Z</dcterms:modified>
</cp:coreProperties>
</file>