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517" r:id="rId3"/>
    <p:sldId id="521" r:id="rId4"/>
    <p:sldId id="522" r:id="rId5"/>
    <p:sldId id="441" r:id="rId6"/>
    <p:sldId id="516" r:id="rId7"/>
    <p:sldId id="524" r:id="rId8"/>
    <p:sldId id="523" r:id="rId9"/>
    <p:sldId id="520" r:id="rId10"/>
    <p:sldId id="514" r:id="rId11"/>
    <p:sldId id="518" r:id="rId12"/>
    <p:sldId id="519" r:id="rId13"/>
    <p:sldId id="527" r:id="rId14"/>
    <p:sldId id="526" r:id="rId15"/>
    <p:sldId id="502" r:id="rId16"/>
    <p:sldId id="515" r:id="rId17"/>
    <p:sldId id="476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3F23D0-7BD1-41A6-A96F-2901BBC11265}">
          <p14:sldIdLst>
            <p14:sldId id="257"/>
          </p14:sldIdLst>
        </p14:section>
        <p14:section name="Chapter Summaries" id="{994F56BF-710F-4E97-8E0C-62F94B8B3477}">
          <p14:sldIdLst>
            <p14:sldId id="517"/>
            <p14:sldId id="521"/>
            <p14:sldId id="522"/>
            <p14:sldId id="441"/>
            <p14:sldId id="516"/>
            <p14:sldId id="524"/>
            <p14:sldId id="523"/>
            <p14:sldId id="520"/>
            <p14:sldId id="514"/>
            <p14:sldId id="518"/>
            <p14:sldId id="519"/>
            <p14:sldId id="527"/>
            <p14:sldId id="526"/>
            <p14:sldId id="502"/>
            <p14:sldId id="515"/>
            <p14:sldId id="4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rad" initials="C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89353" autoAdjust="0"/>
  </p:normalViewPr>
  <p:slideViewPr>
    <p:cSldViewPr>
      <p:cViewPr>
        <p:scale>
          <a:sx n="89" d="100"/>
          <a:sy n="89" d="100"/>
        </p:scale>
        <p:origin x="-15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0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64BBD81-A0FF-476C-A7F9-60AE2BB376DE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E24D22A-F8FA-491E-A9C7-B0B74030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3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/>
          <a:lstStyle>
            <a:lvl1pPr algn="r">
              <a:defRPr sz="1200"/>
            </a:lvl1pPr>
          </a:lstStyle>
          <a:p>
            <a:fld id="{B04F1733-8024-4E4B-999A-C3C83FC26AD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3" rIns="93307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7" tIns="46653" rIns="93307" bIns="466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 anchor="b"/>
          <a:lstStyle>
            <a:lvl1pPr algn="r">
              <a:defRPr sz="1200"/>
            </a:lvl1pPr>
          </a:lstStyle>
          <a:p>
            <a:fld id="{2EC5405F-F658-4F44-8E33-797BB2F7A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7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6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0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 mention the board and commission updates and endorsements</a:t>
            </a:r>
            <a:r>
              <a:rPr lang="en-US" baseline="0" dirty="0" smtClean="0"/>
              <a:t> in October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(unable to predict the demand and technology)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6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(unable to predict the demand and technology)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3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5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(unable to predict the demand and technology)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3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(unable to predict the demand and technology)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4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(unable to predict the demand and technology)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405F-F658-4F44-8E33-797BB2F7A8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7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5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0" dirty="0">
              <a:solidFill>
                <a:srgbClr val="0967B0"/>
              </a:solidFill>
              <a:latin typeface="HelveticaNeueLT St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3400"/>
            <a:ext cx="6096000" cy="762000"/>
          </a:xfrm>
        </p:spPr>
        <p:txBody>
          <a:bodyPr anchor="b"/>
          <a:lstStyle>
            <a:lvl1pPr marL="0" indent="0">
              <a:buNone/>
              <a:defRPr b="1" cap="sm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43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5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0" dirty="0">
              <a:solidFill>
                <a:srgbClr val="0967B0"/>
              </a:solidFill>
              <a:latin typeface="HelveticaNeueLT St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3400"/>
            <a:ext cx="6096000" cy="762000"/>
          </a:xfrm>
        </p:spPr>
        <p:txBody>
          <a:bodyPr anchor="b"/>
          <a:lstStyle>
            <a:lvl1pPr marL="0" indent="0">
              <a:buNone/>
              <a:defRPr b="1" cap="sm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57200" y="5105400"/>
            <a:ext cx="8229600" cy="1600200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2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105400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5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0" dirty="0">
              <a:solidFill>
                <a:srgbClr val="0967B0"/>
              </a:solidFill>
              <a:latin typeface="HelveticaNeueLT St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3400"/>
            <a:ext cx="6096000" cy="762000"/>
          </a:xfrm>
        </p:spPr>
        <p:txBody>
          <a:bodyPr anchor="b"/>
          <a:lstStyle>
            <a:lvl1pPr marL="0" indent="0">
              <a:buNone/>
              <a:defRPr b="1" cap="sm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800600" y="1600200"/>
            <a:ext cx="3886200" cy="5105400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3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886200" cy="4233672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5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0" dirty="0">
              <a:solidFill>
                <a:srgbClr val="0967B0"/>
              </a:solidFill>
              <a:latin typeface="HelveticaNeueLT St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3400"/>
            <a:ext cx="6096000" cy="762000"/>
          </a:xfrm>
        </p:spPr>
        <p:txBody>
          <a:bodyPr anchor="b"/>
          <a:lstStyle>
            <a:lvl1pPr marL="0" indent="0">
              <a:buNone/>
              <a:defRPr b="1" cap="sm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800600" y="2362200"/>
            <a:ext cx="3886200" cy="4233672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57200" y="1590860"/>
            <a:ext cx="8229600" cy="576072"/>
          </a:xfrm>
        </p:spPr>
        <p:txBody>
          <a:bodyPr>
            <a:normAutofit/>
          </a:bodyPr>
          <a:lstStyle>
            <a:lvl1pPr>
              <a:defRPr sz="2400" baseline="0">
                <a:latin typeface="Helvetica" panose="020B0604020102020204" pitchFamily="34" charset="0"/>
              </a:defRPr>
            </a:lvl1pPr>
            <a:lvl2pPr>
              <a:defRPr sz="2400" baseline="0">
                <a:latin typeface="Helvetica" panose="020B0604020102020204" pitchFamily="34" charset="0"/>
              </a:defRPr>
            </a:lvl2pPr>
            <a:lvl3pPr>
              <a:defRPr sz="2400" baseline="0">
                <a:latin typeface="Helvetica" panose="020B0604020102020204" pitchFamily="34" charset="0"/>
              </a:defRPr>
            </a:lvl3pPr>
            <a:lvl4pPr>
              <a:defRPr sz="2400" baseline="0">
                <a:latin typeface="Helvetica" panose="020B0604020102020204" pitchFamily="34" charset="0"/>
              </a:defRPr>
            </a:lvl4pPr>
            <a:lvl5pPr>
              <a:defRPr sz="2400" baseline="0">
                <a:latin typeface="Helvetica" panose="020B06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82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8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5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3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schueler@springsgov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logansimpson777-my.sharepoint.com/personal/mmcgilvray_logansimpson_com/Documents/Forms/All.aspx?slrid=38fc919e-6027-6000-8e12-11ebae380da1&amp;FolderCTID=0x012000D363F4A9B83830458F0896E21CC829DB&amp;id=/personal/mmcgilvray_logansimpson_com/Documents/PlanCOS/PlanCOS%20-%20SC%20material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Projects\2016\165030 Colorado Springs Comp Plan\05GRAPHICS\PlanCOS_Logo\PlanCOS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42274" r="9135" b="38712"/>
          <a:stretch/>
        </p:blipFill>
        <p:spPr bwMode="auto">
          <a:xfrm>
            <a:off x="762000" y="2249962"/>
            <a:ext cx="4800600" cy="8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5289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334945"/>
            <a:ext cx="6400800" cy="1599003"/>
          </a:xfrm>
        </p:spPr>
        <p:txBody>
          <a:bodyPr anchor="b"/>
          <a:lstStyle/>
          <a:p>
            <a:pPr algn="l"/>
            <a:r>
              <a:rPr lang="en-US" dirty="0" smtClean="0">
                <a:latin typeface="HelveticaNeueLT Std Lt Cn" pitchFamily="34" charset="0"/>
                <a:cs typeface="Lao UI" panose="020B0502040204020203" pitchFamily="34" charset="0"/>
              </a:rPr>
              <a:t>Partner Entity Update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HelveticaNeueLT Std Lt Cn" pitchFamily="34" charset="0"/>
                <a:cs typeface="Lao UI" panose="020B0502040204020203" pitchFamily="34" charset="0"/>
              </a:rPr>
              <a:t>October 24, 2018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HelveticaNeueLT Std Lt Cn" pitchFamily="34" charset="0"/>
              <a:cs typeface="Lao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HelveticaNeueLT Std Lt Cn" pitchFamily="34" charset="0"/>
                <a:cs typeface="Lao UI" panose="020B0502040204020203" pitchFamily="34" charset="0"/>
              </a:rPr>
              <a:t>Carl Schueler, Comprehensive Planning Manager</a:t>
            </a:r>
            <a:endParaRPr lang="en-US" sz="1800" dirty="0">
              <a:latin typeface="HelveticaNeueLT Std Lt Cn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8772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Urban Renewal Board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86260"/>
            <a:ext cx="2151895" cy="11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0"/>
            <a:ext cx="5638800" cy="6776906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457200" y="228600"/>
            <a:ext cx="6096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cap="sm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Indicator </a:t>
            </a:r>
          </a:p>
          <a:p>
            <a:r>
              <a:rPr lang="en-US" smtClean="0"/>
              <a:t>Dashboard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idx="14"/>
          </p:nvPr>
        </p:nvSpPr>
        <p:spPr>
          <a:xfrm>
            <a:off x="-3429000" y="1447800"/>
            <a:ext cx="2895600" cy="5105400"/>
          </a:xfrm>
        </p:spPr>
        <p:txBody>
          <a:bodyPr/>
          <a:lstStyle/>
          <a:p>
            <a:r>
              <a:rPr lang="en-US" dirty="0" smtClean="0"/>
              <a:t>Revised as of 9.24.18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0"/>
            <a:ext cx="5638800" cy="6793610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57200" y="228600"/>
            <a:ext cx="6096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cap="sm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Indicator </a:t>
            </a:r>
          </a:p>
          <a:p>
            <a:r>
              <a:rPr lang="en-US" smtClean="0"/>
              <a:t>Dashboard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idx="14"/>
          </p:nvPr>
        </p:nvSpPr>
        <p:spPr>
          <a:xfrm>
            <a:off x="-3200400" y="1447800"/>
            <a:ext cx="2895600" cy="5105400"/>
          </a:xfrm>
        </p:spPr>
        <p:txBody>
          <a:bodyPr/>
          <a:lstStyle/>
          <a:p>
            <a:r>
              <a:rPr lang="en-US" dirty="0" smtClean="0"/>
              <a:t>Revised as of 9.24.18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228600"/>
            <a:ext cx="60960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Indicator </a:t>
            </a:r>
          </a:p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-114300"/>
            <a:ext cx="5872162" cy="689575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4"/>
          </p:nvPr>
        </p:nvSpPr>
        <p:spPr>
          <a:xfrm>
            <a:off x="-3962400" y="1767068"/>
            <a:ext cx="2895600" cy="5105400"/>
          </a:xfrm>
        </p:spPr>
        <p:txBody>
          <a:bodyPr/>
          <a:lstStyle/>
          <a:p>
            <a:r>
              <a:rPr lang="en-US" dirty="0" smtClean="0"/>
              <a:t>Revised as of 9.24.18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URA-applicable strategies etc.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19250"/>
            <a:ext cx="4724400" cy="5105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724400" y="1619250"/>
            <a:ext cx="4572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513127"/>
            <a:ext cx="5853545" cy="1255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97659"/>
            <a:ext cx="9907278" cy="712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00" y="6046672"/>
            <a:ext cx="5491800" cy="583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72" y="3841430"/>
            <a:ext cx="3457800" cy="20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Key  relevant Topics &amp; Issues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5105400"/>
          </a:xfrm>
        </p:spPr>
        <p:txBody>
          <a:bodyPr>
            <a:normAutofit lnSpcReduction="10000"/>
          </a:bodyPr>
          <a:lstStyle/>
          <a:p>
            <a:endParaRPr lang="en-US" i="1" dirty="0" smtClean="0"/>
          </a:p>
          <a:p>
            <a:r>
              <a:rPr lang="en-US" i="1" dirty="0" smtClean="0"/>
              <a:t>Multimodal options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Infill and redevelopment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Housing attainability and diversity</a:t>
            </a:r>
          </a:p>
          <a:p>
            <a:endParaRPr lang="en-US" i="1" dirty="0" smtClean="0"/>
          </a:p>
          <a:p>
            <a:r>
              <a:rPr lang="en-US" i="1" dirty="0" smtClean="0"/>
              <a:t>Stretch goal for transit</a:t>
            </a:r>
          </a:p>
          <a:p>
            <a:endParaRPr lang="en-US" i="1" dirty="0" smtClean="0"/>
          </a:p>
          <a:p>
            <a:r>
              <a:rPr lang="en-US" i="1" dirty="0" err="1" smtClean="0"/>
              <a:t>Bikeability</a:t>
            </a:r>
            <a:r>
              <a:rPr lang="en-US" i="1" dirty="0" smtClean="0"/>
              <a:t> and walkability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8476"/>
            <a:ext cx="4572000" cy="304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1613" y="6536323"/>
            <a:ext cx="929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Pike Ride</a:t>
            </a:r>
            <a:endParaRPr lang="en-US" sz="1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419600" y="1676400"/>
            <a:ext cx="4343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Smart Cities and technology</a:t>
            </a:r>
          </a:p>
          <a:p>
            <a:endParaRPr lang="en-US" i="1" dirty="0" smtClean="0"/>
          </a:p>
          <a:p>
            <a:r>
              <a:rPr lang="en-US" i="1" dirty="0" smtClean="0"/>
              <a:t>Thriving Economy incentives</a:t>
            </a:r>
          </a:p>
        </p:txBody>
      </p:sp>
    </p:spTree>
    <p:extLst>
      <p:ext uri="{BB962C8B-B14F-4D97-AF65-F5344CB8AC3E}">
        <p14:creationId xmlns:p14="http://schemas.microsoft.com/office/powerpoint/2010/main" val="29533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URA-applicable strategies etc.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19250"/>
            <a:ext cx="4724400" cy="5105400"/>
          </a:xfrm>
        </p:spPr>
        <p:txBody>
          <a:bodyPr>
            <a:normAutofit/>
          </a:bodyPr>
          <a:lstStyle/>
          <a:p>
            <a:pPr lvl="1"/>
            <a:r>
              <a:rPr lang="en-US" i="1" dirty="0" smtClean="0"/>
              <a:t>Attainable Housing Plan</a:t>
            </a:r>
          </a:p>
          <a:p>
            <a:pPr lvl="1"/>
            <a:r>
              <a:rPr lang="en-US" i="1" dirty="0" smtClean="0"/>
              <a:t>References Urban Renewal Plans</a:t>
            </a:r>
          </a:p>
          <a:p>
            <a:pPr lvl="2"/>
            <a:r>
              <a:rPr lang="en-US" i="1" dirty="0" smtClean="0"/>
              <a:t>In Unique Places and in list of plans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</p:txBody>
      </p:sp>
      <p:pic>
        <p:nvPicPr>
          <p:cNvPr id="1026" name="Picture 2" descr="What If Festival -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"/>
          <a:stretch/>
        </p:blipFill>
        <p:spPr bwMode="auto">
          <a:xfrm>
            <a:off x="4114800" y="3886200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724400" y="1619250"/>
            <a:ext cx="4572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5075" y="6519446"/>
            <a:ext cx="3789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2017 What if…Festival</a:t>
            </a:r>
            <a:r>
              <a:rPr lang="en-US" sz="1600" dirty="0"/>
              <a:t> (September 8, 2017)</a:t>
            </a:r>
          </a:p>
        </p:txBody>
      </p:sp>
    </p:spTree>
    <p:extLst>
      <p:ext uri="{BB962C8B-B14F-4D97-AF65-F5344CB8AC3E}">
        <p14:creationId xmlns:p14="http://schemas.microsoft.com/office/powerpoint/2010/main" val="3175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9139"/>
            <a:ext cx="8229600" cy="50075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4163" y="4495800"/>
            <a:ext cx="4495800" cy="19050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 smtClean="0"/>
              <a:t>Carl Schueler </a:t>
            </a:r>
          </a:p>
          <a:p>
            <a:pPr marL="457200" lvl="1" indent="0" algn="ctr">
              <a:buNone/>
            </a:pPr>
            <a:r>
              <a:rPr lang="en-US" dirty="0" smtClean="0">
                <a:hlinkClick r:id="rId3"/>
              </a:rPr>
              <a:t>cschueler@springsgov.com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(719)385-5391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and observations?</a:t>
            </a:r>
          </a:p>
        </p:txBody>
      </p:sp>
      <p:pic>
        <p:nvPicPr>
          <p:cNvPr id="4" name="Picture 2" descr="O:\Projects\2016\165030 Colorado Springs Comp Plan\05GRAPHICS\PlanCOS_Logo\PlanCOS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4" b="38712"/>
          <a:stretch/>
        </p:blipFill>
        <p:spPr bwMode="auto">
          <a:xfrm>
            <a:off x="211454" y="2810374"/>
            <a:ext cx="8721092" cy="12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4495800"/>
            <a:ext cx="4495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Peter Wysocki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>
                <a:hlinkClick r:id="rId3"/>
              </a:rPr>
              <a:t>pwysocki@springsgov.com</a:t>
            </a:r>
            <a:endParaRPr lang="en-US" dirty="0" smtClean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(719)385-5347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514" y="1683555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5"/>
              </a:rPr>
              <a:t>Link to Materials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1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24828"/>
              </p:ext>
            </p:extLst>
          </p:nvPr>
        </p:nvGraphicFramePr>
        <p:xfrm>
          <a:off x="457200" y="2264834"/>
          <a:ext cx="8206207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9699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459327"/>
                <a:gridCol w="459327"/>
                <a:gridCol w="459327"/>
                <a:gridCol w="459327"/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Helvetica" panose="020B0604020102020204" pitchFamily="34" charset="0"/>
                        </a:rPr>
                        <a:t>SC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Helvetica" panose="020B06040201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accent1"/>
                          </a:solidFill>
                          <a:latin typeface="Helvetica" panose="020B0604020102020204" pitchFamily="34" charset="0"/>
                        </a:rPr>
                        <a:t>PWG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Helvetica" panose="020B06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1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Helvetica" panose="020B0604020102020204" pitchFamily="34" charset="0"/>
                        </a:rPr>
                        <a:t>CC/PC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Helvetica" panose="020B06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Helvetica" panose="020B0604020102020204" pitchFamily="34" charset="0"/>
                        </a:rPr>
                        <a:t>Public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Helvetica" panose="020B06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Helvetica" panose="020B0604020102020204" pitchFamily="34" charset="0"/>
                        </a:rPr>
                        <a:t>Staff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Helvetica" panose="020B06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828800" y="4169834"/>
            <a:ext cx="1828800" cy="3048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57600" y="5084234"/>
            <a:ext cx="4953000" cy="3048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28800" y="5998634"/>
            <a:ext cx="6781800" cy="3048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635155" y="2743200"/>
            <a:ext cx="0" cy="16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8800" y="1570103"/>
            <a:ext cx="164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September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SC 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Meeting</a:t>
            </a:r>
            <a:endParaRPr lang="en-US" b="1" dirty="0">
              <a:latin typeface="Helvetica" panose="020B06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6400" y="220087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Nov – Dec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CC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Work Sessions</a:t>
            </a:r>
            <a:endParaRPr lang="en-US" b="1" dirty="0">
              <a:latin typeface="Helvetica" panose="020B06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30481" y="2505670"/>
            <a:ext cx="1308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January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CC Hearings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8149899" y="3450462"/>
            <a:ext cx="0" cy="1535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5-Point Star 33"/>
          <p:cNvSpPr/>
          <p:nvPr/>
        </p:nvSpPr>
        <p:spPr>
          <a:xfrm rot="20003547">
            <a:off x="2218768" y="3891592"/>
            <a:ext cx="776275" cy="776275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 rot="20003547">
            <a:off x="8095997" y="4974212"/>
            <a:ext cx="477685" cy="47768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010400" y="5541434"/>
            <a:ext cx="1600200" cy="3048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 rot="20003547">
            <a:off x="7701678" y="4974212"/>
            <a:ext cx="477685" cy="47768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 rot="20003547">
            <a:off x="6298637" y="4974212"/>
            <a:ext cx="477685" cy="47768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 rot="20003547">
            <a:off x="5872878" y="4974212"/>
            <a:ext cx="477685" cy="47768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 rot="20003547">
            <a:off x="4041629" y="4952014"/>
            <a:ext cx="477685" cy="47768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657600" y="19238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Oct </a:t>
            </a:r>
            <a:r>
              <a:rPr lang="en-US" b="1" dirty="0">
                <a:latin typeface="Helvetica" panose="020B0604020102020204" pitchFamily="34" charset="0"/>
              </a:rPr>
              <a:t>– </a:t>
            </a:r>
            <a:r>
              <a:rPr lang="en-US" b="1" dirty="0" smtClean="0">
                <a:latin typeface="Helvetica" panose="020B0604020102020204" pitchFamily="34" charset="0"/>
              </a:rPr>
              <a:t>Nov 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PC </a:t>
            </a:r>
          </a:p>
          <a:p>
            <a:pPr algn="ctr"/>
            <a:r>
              <a:rPr lang="en-US" b="1" dirty="0" smtClean="0">
                <a:latin typeface="Helvetica" panose="020B0604020102020204" pitchFamily="34" charset="0"/>
              </a:rPr>
              <a:t>Presentations</a:t>
            </a:r>
          </a:p>
          <a:p>
            <a:pPr algn="ctr"/>
            <a:endParaRPr lang="en-US" b="1" dirty="0">
              <a:latin typeface="Helvetica" panose="020B060402010202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4600" y="3276600"/>
            <a:ext cx="5744" cy="17095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510257" y="2967335"/>
            <a:ext cx="0" cy="2018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 rot="20003547">
            <a:off x="4486451" y="4952013"/>
            <a:ext cx="477685" cy="477685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5715000"/>
            <a:ext cx="3352800" cy="0"/>
          </a:xfrm>
          <a:prstGeom prst="line">
            <a:avLst/>
          </a:prstGeom>
          <a:ln w="88900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organization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PlanCOS will have 6 vision theme chapters</a:t>
            </a:r>
          </a:p>
          <a:p>
            <a:pPr lvl="1"/>
            <a:r>
              <a:rPr lang="en-US" i="1" dirty="0" smtClean="0"/>
              <a:t>Vibrant Neighborhoods (Chapter 2)</a:t>
            </a:r>
          </a:p>
          <a:p>
            <a:pPr lvl="1"/>
            <a:r>
              <a:rPr lang="en-US" i="1" dirty="0" smtClean="0"/>
              <a:t>Unique Places (Chapter 3)</a:t>
            </a:r>
          </a:p>
          <a:p>
            <a:pPr lvl="1"/>
            <a:r>
              <a:rPr lang="en-US" i="1" dirty="0" smtClean="0"/>
              <a:t>Thriving Economy (Chapter 4)</a:t>
            </a:r>
          </a:p>
          <a:p>
            <a:pPr lvl="1"/>
            <a:r>
              <a:rPr lang="en-US" i="1" dirty="0" smtClean="0"/>
              <a:t>Strong Connections (Chapter 5)</a:t>
            </a:r>
          </a:p>
          <a:p>
            <a:pPr lvl="1"/>
            <a:r>
              <a:rPr lang="en-US" i="1" dirty="0" smtClean="0"/>
              <a:t>Renowned Culture </a:t>
            </a:r>
          </a:p>
          <a:p>
            <a:pPr marL="914400" lvl="2" indent="0">
              <a:buNone/>
            </a:pPr>
            <a:r>
              <a:rPr lang="en-US" i="1" dirty="0" smtClean="0"/>
              <a:t>(Chapter 6)</a:t>
            </a:r>
          </a:p>
          <a:p>
            <a:pPr lvl="1"/>
            <a:r>
              <a:rPr lang="en-US" i="1" dirty="0" smtClean="0"/>
              <a:t>Majestic Landscapes</a:t>
            </a:r>
          </a:p>
          <a:p>
            <a:pPr marL="914400" lvl="2" indent="0">
              <a:buNone/>
            </a:pPr>
            <a:r>
              <a:rPr lang="en-US" i="1" dirty="0" smtClean="0"/>
              <a:t> (Chapter 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06825"/>
            <a:ext cx="4724400" cy="315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6519446"/>
            <a:ext cx="3531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PlanCOS will primarily be an online plan.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549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Chapter Organization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Core Chapter Organization</a:t>
            </a:r>
          </a:p>
          <a:p>
            <a:pPr lvl="1"/>
            <a:r>
              <a:rPr lang="en-US" i="1" dirty="0" smtClean="0"/>
              <a:t>Importance Statement	- Key Trends &amp; Assumptions</a:t>
            </a:r>
          </a:p>
          <a:p>
            <a:pPr lvl="1"/>
            <a:r>
              <a:rPr lang="en-US" i="1" dirty="0" smtClean="0"/>
              <a:t>Several “Typologies”		- </a:t>
            </a:r>
            <a:r>
              <a:rPr lang="en-US" i="1" dirty="0"/>
              <a:t>Relevant Plans</a:t>
            </a:r>
          </a:p>
          <a:p>
            <a:pPr lvl="1"/>
            <a:r>
              <a:rPr lang="en-US" i="1" dirty="0" smtClean="0"/>
              <a:t>Framework Map		- Essential </a:t>
            </a:r>
            <a:r>
              <a:rPr lang="en-US" i="1" dirty="0"/>
              <a:t>Questions</a:t>
            </a:r>
          </a:p>
          <a:p>
            <a:pPr lvl="1"/>
            <a:r>
              <a:rPr lang="en-US" i="1" dirty="0" smtClean="0"/>
              <a:t>Goals, Policies, and Strategies</a:t>
            </a:r>
          </a:p>
          <a:p>
            <a:pPr marL="457200" lvl="1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PlanCOS Open House - At-Large - 22 - edi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76725"/>
            <a:ext cx="5943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96" y="6519446"/>
            <a:ext cx="3189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PlanCOS Open House </a:t>
            </a:r>
            <a:r>
              <a:rPr lang="en-US" sz="1600" dirty="0" smtClean="0"/>
              <a:t>(July 12, 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72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Vision</a:t>
            </a:r>
          </a:p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5240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Revised to appear less Downtown centric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09" y="0"/>
            <a:ext cx="4441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Unique Places </a:t>
            </a:r>
          </a:p>
          <a:p>
            <a:r>
              <a:rPr lang="en-US" dirty="0" smtClean="0"/>
              <a:t>Framework 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-4343400" y="1447800"/>
            <a:ext cx="3886200" cy="5105400"/>
          </a:xfrm>
        </p:spPr>
        <p:txBody>
          <a:bodyPr/>
          <a:lstStyle/>
          <a:p>
            <a:r>
              <a:rPr lang="en-US" dirty="0" smtClean="0"/>
              <a:t>Revised as of 9.24.18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04" y="0"/>
            <a:ext cx="501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Places (Ch. 3)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/>
              <a:t>Big Ideas/Goals: </a:t>
            </a:r>
          </a:p>
          <a:p>
            <a:pPr marL="0" indent="0">
              <a:buNone/>
            </a:pPr>
            <a:endParaRPr lang="en-US" sz="2800" b="1" i="1" dirty="0" smtClean="0"/>
          </a:p>
          <a:p>
            <a:r>
              <a:rPr lang="en-US" sz="3200" b="1" i="1" dirty="0" smtClean="0"/>
              <a:t>Grow the City’s Heart</a:t>
            </a:r>
          </a:p>
          <a:p>
            <a:r>
              <a:rPr lang="en-US" sz="3200" b="1" i="1" dirty="0" smtClean="0"/>
              <a:t>Focus on Corridors and Centers</a:t>
            </a:r>
          </a:p>
          <a:p>
            <a:r>
              <a:rPr lang="en-US" sz="3200" b="1" i="1" dirty="0" smtClean="0"/>
              <a:t>Embrace Creative Infill Adaptation and Land Use Change</a:t>
            </a:r>
          </a:p>
          <a:p>
            <a:pPr marL="457200" lvl="1" indent="0">
              <a:buNone/>
            </a:pPr>
            <a:endParaRPr lang="en-US" sz="3200" i="1" dirty="0" smtClean="0"/>
          </a:p>
          <a:p>
            <a:pPr marL="457200" lvl="1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Downtown vision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Helvetica" panose="020B06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Unique Places (Chapter 3) Vision</a:t>
            </a:r>
          </a:p>
          <a:p>
            <a:pPr marL="457200" lvl="1" indent="0">
              <a:buNone/>
            </a:pPr>
            <a:endParaRPr lang="en-US" sz="3200" i="1" dirty="0" smtClean="0"/>
          </a:p>
          <a:p>
            <a:pPr marL="457200" lvl="1" indent="0">
              <a:buNone/>
            </a:pPr>
            <a:r>
              <a:rPr lang="en-US" sz="3200" i="1" dirty="0" smtClean="0"/>
              <a:t>Centers </a:t>
            </a:r>
            <a:r>
              <a:rPr lang="en-US" sz="3200" i="1" dirty="0"/>
              <a:t>on a vibrant Downtown and is strengthened by our investment in walkable, healthy, and magnetic activity centers that are located in new and reinvented areas throughout our city.</a:t>
            </a:r>
          </a:p>
          <a:p>
            <a:endParaRPr lang="en-US" b="1" i="1" dirty="0" smtClean="0"/>
          </a:p>
          <a:p>
            <a:pPr marL="457200" lvl="1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typologies</a:t>
            </a:r>
          </a:p>
          <a:p>
            <a:r>
              <a:rPr lang="en-US" dirty="0" smtClean="0"/>
              <a:t>Typology 6: Downtown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28600" y="1600200"/>
            <a:ext cx="3886200" cy="5105400"/>
          </a:xfrm>
        </p:spPr>
        <p:txBody>
          <a:bodyPr/>
          <a:lstStyle/>
          <a:p>
            <a:r>
              <a:rPr lang="en-US" dirty="0" smtClean="0"/>
              <a:t>Revised as of 9.24.18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73319"/>
            <a:ext cx="8991600" cy="53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ado Springs">
      <a:dk1>
        <a:srgbClr val="262729"/>
      </a:dk1>
      <a:lt1>
        <a:sysClr val="window" lastClr="FFFFFF"/>
      </a:lt1>
      <a:dk2>
        <a:srgbClr val="1F497D"/>
      </a:dk2>
      <a:lt2>
        <a:srgbClr val="EEECE1"/>
      </a:lt2>
      <a:accent1>
        <a:srgbClr val="0075C9"/>
      </a:accent1>
      <a:accent2>
        <a:srgbClr val="EC0044"/>
      </a:accent2>
      <a:accent3>
        <a:srgbClr val="00953A"/>
      </a:accent3>
      <a:accent4>
        <a:srgbClr val="FFA400"/>
      </a:accent4>
      <a:accent5>
        <a:srgbClr val="00953A"/>
      </a:accent5>
      <a:accent6>
        <a:srgbClr val="FFA400"/>
      </a:accent6>
      <a:hlink>
        <a:srgbClr val="0075C9"/>
      </a:hlink>
      <a:folHlink>
        <a:srgbClr val="EC00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372</Words>
  <Application>Microsoft Office PowerPoint</Application>
  <PresentationFormat>On-screen Show (4:3)</PresentationFormat>
  <Paragraphs>116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Olmedo, Conrad</dc:creator>
  <cp:lastModifiedBy>Beukema, Lemeria D.</cp:lastModifiedBy>
  <cp:revision>514</cp:revision>
  <cp:lastPrinted>2018-06-27T16:31:42Z</cp:lastPrinted>
  <dcterms:created xsi:type="dcterms:W3CDTF">2017-06-15T17:19:04Z</dcterms:created>
  <dcterms:modified xsi:type="dcterms:W3CDTF">2018-10-19T17:54:00Z</dcterms:modified>
</cp:coreProperties>
</file>