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7.jpg" ContentType="image/jpg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  <p:sldMasterId id="2147483665" r:id="rId5"/>
    <p:sldMasterId id="2147483670" r:id="rId6"/>
  </p:sldMasterIdLst>
  <p:notesMasterIdLst>
    <p:notesMasterId r:id="rId15"/>
  </p:notesMasterIdLst>
  <p:sldIdLst>
    <p:sldId id="286" r:id="rId7"/>
    <p:sldId id="336" r:id="rId8"/>
    <p:sldId id="337" r:id="rId9"/>
    <p:sldId id="346" r:id="rId10"/>
    <p:sldId id="330" r:id="rId11"/>
    <p:sldId id="331" r:id="rId12"/>
    <p:sldId id="341" r:id="rId13"/>
    <p:sldId id="282" r:id="rId14"/>
  </p:sldIdLst>
  <p:sldSz cx="12192000" cy="6858000"/>
  <p:notesSz cx="7315200" cy="96012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ranklin Gothic Book" panose="020B0503020102020204" pitchFamily="34" charset="0"/>
      <p:regular r:id="rId20"/>
      <p:italic r:id="rId21"/>
    </p:embeddedFont>
    <p:embeddedFont>
      <p:font typeface="Noto Sans Symbols" panose="020B0604020202020204" charset="0"/>
      <p:regular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688">
          <p15:clr>
            <a:srgbClr val="A4A3A4"/>
          </p15:clr>
        </p15:guide>
        <p15:guide id="2" pos="7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qCkNRQOOB4c6zYylwv3Qrt90k8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F102AC-89C7-78E5-C108-54103E54A734}" name="RODRIGUEZ, PATRICIA A GS-13 USAF AFMC AFCEC/CIUE" initials="RPAG1UAA" userId="S::patricia.rodriguez.21@us.af.mil::fae53315-24cd-4480-b7b2-b2b97c8817e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BC2E6"/>
    <a:srgbClr val="0000CC"/>
    <a:srgbClr val="2C308A"/>
    <a:srgbClr val="115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9074C2-D602-4892-983D-392252C5D3A9}" v="1" dt="2022-12-15T16:39:32.450"/>
  </p1510:revLst>
</p1510:revInfo>
</file>

<file path=ppt/tableStyles.xml><?xml version="1.0" encoding="utf-8"?>
<a:tblStyleLst xmlns:a="http://schemas.openxmlformats.org/drawingml/2006/main" def="{986BA122-1700-4CC6-B836-A7E44F883650}">
  <a:tblStyle styleId="{986BA122-1700-4CC6-B836-A7E44F88365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97E4C6A-00F9-44E2-A64C-D14DC0262D0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73" autoAdjust="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688"/>
        <p:guide pos="7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42" Type="http://customschemas.google.com/relationships/presentationmetadata" Target="metadata"/><Relationship Id="rId47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4.xml"/><Relationship Id="rId19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2"/>
            <a:ext cx="3133190" cy="47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829" tIns="47915" rIns="95829" bIns="4791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80351" y="2"/>
            <a:ext cx="3133190" cy="47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829" tIns="47915" rIns="95829" bIns="4791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7513" y="712788"/>
            <a:ext cx="6480175" cy="364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64188" y="4595097"/>
            <a:ext cx="5385168" cy="42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829" tIns="47915" rIns="95829" bIns="4791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111277"/>
            <a:ext cx="3133190" cy="47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829" tIns="47915" rIns="95829" bIns="4791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80351" y="9111277"/>
            <a:ext cx="3133190" cy="47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829" tIns="47915" rIns="95829" bIns="47915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 sz="130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chemeClr val="dk1"/>
                </a:buClr>
                <a:buSzPts val="1200"/>
              </a:pPr>
              <a:t>‹#›</a:t>
            </a:fld>
            <a:endParaRPr lang="en-US"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61A8E-4F1A-47A9-8FC0-A2ABC7FF73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84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G&amp;A provided an exhibit cost estimate prior to final charrette report. It does not align exactly with their final report which has Academics separated from Recruitment/Training although cost breakdown has them together…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E74BC-597F-4B12-8C29-799C794D4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69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Minor adjustments in exhibit/experience flow may take place in CLIN2 as G&amp;A designs the exhibits.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E74BC-597F-4B12-8C29-799C794D4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942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Diagram from charrette report reflects G&amp;A suggestion of mezzanine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E74BC-597F-4B12-8C29-799C794D4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7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7:notes"/>
          <p:cNvSpPr txBox="1">
            <a:spLocks noGrp="1"/>
          </p:cNvSpPr>
          <p:nvPr>
            <p:ph type="body" idx="1"/>
          </p:nvPr>
        </p:nvSpPr>
        <p:spPr>
          <a:xfrm>
            <a:off x="964188" y="4595097"/>
            <a:ext cx="5385168" cy="4279438"/>
          </a:xfrm>
          <a:prstGeom prst="rect">
            <a:avLst/>
          </a:prstGeom>
        </p:spPr>
        <p:txBody>
          <a:bodyPr spcFirstLastPara="1" wrap="square" lIns="95829" tIns="47915" rIns="95829" bIns="47915" anchor="t" anchorCtr="0">
            <a:noAutofit/>
          </a:bodyPr>
          <a:lstStyle/>
          <a:p>
            <a:pPr marL="0" indent="0">
              <a:spcBef>
                <a:spcPts val="376"/>
              </a:spcBef>
            </a:pPr>
            <a:endParaRPr dirty="0"/>
          </a:p>
        </p:txBody>
      </p:sp>
      <p:sp>
        <p:nvSpPr>
          <p:cNvPr id="401" name="Google Shape;40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12788"/>
            <a:ext cx="6480175" cy="364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i Chart">
  <p:cSld name="Tri Char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 txBox="1">
            <a:spLocks noGrp="1"/>
          </p:cNvSpPr>
          <p:nvPr>
            <p:ph type="body" idx="1"/>
          </p:nvPr>
        </p:nvSpPr>
        <p:spPr>
          <a:xfrm>
            <a:off x="76200" y="1188720"/>
            <a:ext cx="12039599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151C77"/>
              </a:buClr>
              <a:buSzPts val="1440"/>
              <a:buFont typeface="Noto Sans Symbols"/>
              <a:buChar char="■"/>
              <a:defRPr sz="1800"/>
            </a:lvl1pPr>
            <a:lvl2pPr marL="914400" marR="0" lvl="1" indent="-32004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151C77"/>
              </a:buClr>
              <a:buSzPts val="1440"/>
              <a:buFont typeface="Noto Sans Symbols"/>
              <a:buChar char="■"/>
              <a:defRPr sz="1800"/>
            </a:lvl2pPr>
            <a:lvl3pPr marL="1371600" marR="0" lvl="2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151C77"/>
              </a:buClr>
              <a:buSzPts val="1440"/>
              <a:buFont typeface="Noto Sans Symbols"/>
              <a:buChar char="■"/>
              <a:defRPr sz="1800"/>
            </a:lvl3pPr>
            <a:lvl4pPr marL="1828800" marR="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None/>
              <a:defRPr/>
            </a:lvl4pPr>
            <a:lvl5pPr marL="2286000" marR="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3" name="Google Shape;83;p35"/>
          <p:cNvSpPr txBox="1">
            <a:spLocks noGrp="1"/>
          </p:cNvSpPr>
          <p:nvPr>
            <p:ph type="body" idx="2"/>
          </p:nvPr>
        </p:nvSpPr>
        <p:spPr>
          <a:xfrm>
            <a:off x="88900" y="2647575"/>
            <a:ext cx="5867763" cy="347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151C77"/>
              </a:buClr>
              <a:buSzPts val="2240"/>
              <a:buFont typeface="Noto Sans Symbols"/>
              <a:buChar char="■"/>
              <a:defRPr/>
            </a:lvl1pPr>
            <a:lvl2pPr marL="914400" marR="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Char char="■"/>
              <a:defRPr/>
            </a:lvl2pPr>
            <a:lvl3pPr marL="1371600" marR="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/>
            </a:lvl3pPr>
            <a:lvl4pPr marL="1828800" marR="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/>
            </a:lvl4pPr>
            <a:lvl5pPr marL="2286000" marR="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4" name="Google Shape;84;p35"/>
          <p:cNvSpPr txBox="1">
            <a:spLocks noGrp="1"/>
          </p:cNvSpPr>
          <p:nvPr>
            <p:ph type="body" idx="3"/>
          </p:nvPr>
        </p:nvSpPr>
        <p:spPr>
          <a:xfrm>
            <a:off x="6248044" y="2647573"/>
            <a:ext cx="5880455" cy="347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151C77"/>
              </a:buClr>
              <a:buSzPts val="2240"/>
              <a:buFont typeface="Noto Sans Symbols"/>
              <a:buChar char="■"/>
              <a:defRPr/>
            </a:lvl1pPr>
            <a:lvl2pPr marL="914400" marR="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Char char="■"/>
              <a:defRPr/>
            </a:lvl2pPr>
            <a:lvl3pPr marL="1371600" marR="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/>
            </a:lvl3pPr>
            <a:lvl4pPr marL="1828800" marR="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/>
            </a:lvl4pPr>
            <a:lvl5pPr marL="2286000" marR="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5" name="Google Shape;85;p35"/>
          <p:cNvCxnSpPr/>
          <p:nvPr/>
        </p:nvCxnSpPr>
        <p:spPr>
          <a:xfrm rot="10800000">
            <a:off x="-66675" y="2560320"/>
            <a:ext cx="12258675" cy="0"/>
          </a:xfrm>
          <a:prstGeom prst="straightConnector1">
            <a:avLst/>
          </a:prstGeom>
          <a:noFill/>
          <a:ln w="57150" cap="flat" cmpd="sng">
            <a:solidFill>
              <a:srgbClr val="1A159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86" name="Google Shape;86;p35"/>
          <p:cNvCxnSpPr/>
          <p:nvPr/>
        </p:nvCxnSpPr>
        <p:spPr>
          <a:xfrm rot="10800000">
            <a:off x="6096000" y="2560320"/>
            <a:ext cx="0" cy="3831688"/>
          </a:xfrm>
          <a:prstGeom prst="straightConnector1">
            <a:avLst/>
          </a:prstGeom>
          <a:noFill/>
          <a:ln w="57150" cap="flat" cmpd="sng">
            <a:solidFill>
              <a:srgbClr val="1A159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87" name="Google Shape;87;p35"/>
          <p:cNvSpPr txBox="1">
            <a:spLocks noGrp="1"/>
          </p:cNvSpPr>
          <p:nvPr>
            <p:ph type="title"/>
          </p:nvPr>
        </p:nvSpPr>
        <p:spPr>
          <a:xfrm>
            <a:off x="2776151" y="191276"/>
            <a:ext cx="739663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i="1">
                <a:solidFill>
                  <a:srgbClr val="1A1596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4"/>
          </p:nvPr>
        </p:nvSpPr>
        <p:spPr>
          <a:xfrm>
            <a:off x="9563100" y="6438900"/>
            <a:ext cx="26289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06" y="90762"/>
            <a:ext cx="952093" cy="9144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97318" y="6497329"/>
            <a:ext cx="7458324" cy="33855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kern="1200" spc="400" baseline="0"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Innovate, Accelerate, Thrive – The Air Force at 75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899" y="99227"/>
            <a:ext cx="900177" cy="9313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89321"/>
            <a:ext cx="925411" cy="9137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7680" y="1463040"/>
            <a:ext cx="11216640" cy="493776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82880"/>
            <a:ext cx="938784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11401778" y="6521450"/>
            <a:ext cx="790223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8419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7680" y="1463040"/>
            <a:ext cx="11216640" cy="493776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82880"/>
            <a:ext cx="938784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11401778" y="6521450"/>
            <a:ext cx="790223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9029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7680" y="1463040"/>
            <a:ext cx="11216640" cy="493776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82880"/>
            <a:ext cx="938784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11401778" y="6521450"/>
            <a:ext cx="790223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046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267" y="76200"/>
            <a:ext cx="9525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24625"/>
            <a:ext cx="1625600" cy="304800"/>
          </a:xfrm>
          <a:prstGeom prst="rect">
            <a:avLst/>
          </a:prstGeom>
          <a:ln/>
        </p:spPr>
        <p:txBody>
          <a:bodyPr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65000"/>
                  </a:srgbClr>
                </a:solidFill>
              </a:rPr>
              <a:t>As of: 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FDA58-3696-4785-8E7C-3F739E31CB71}" type="slidenum">
              <a:rPr lang="en-US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8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162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DB9E0-CA43-4D99-A575-7F90C1B04B86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3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riefing END" type="blank">
  <p:cSld name="Blank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k object 22"/>
          <p:cNvSpPr/>
          <p:nvPr userDrawn="1"/>
        </p:nvSpPr>
        <p:spPr>
          <a:xfrm>
            <a:off x="2698787" y="1922747"/>
            <a:ext cx="967740" cy="967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16"/>
          <p:cNvSpPr/>
          <p:nvPr userDrawn="1"/>
        </p:nvSpPr>
        <p:spPr>
          <a:xfrm>
            <a:off x="6670330" y="3541997"/>
            <a:ext cx="1857755" cy="1828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17"/>
          <p:cNvSpPr/>
          <p:nvPr userDrawn="1"/>
        </p:nvSpPr>
        <p:spPr>
          <a:xfrm>
            <a:off x="6609371" y="1508982"/>
            <a:ext cx="1853183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18"/>
          <p:cNvSpPr/>
          <p:nvPr userDrawn="1"/>
        </p:nvSpPr>
        <p:spPr>
          <a:xfrm>
            <a:off x="3762539" y="1504410"/>
            <a:ext cx="1844039" cy="1828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19"/>
          <p:cNvSpPr/>
          <p:nvPr userDrawn="1"/>
        </p:nvSpPr>
        <p:spPr>
          <a:xfrm>
            <a:off x="3701579" y="3519138"/>
            <a:ext cx="1938527" cy="1828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20"/>
          <p:cNvSpPr/>
          <p:nvPr userDrawn="1"/>
        </p:nvSpPr>
        <p:spPr>
          <a:xfrm>
            <a:off x="4602692" y="2009616"/>
            <a:ext cx="3060191" cy="30190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21"/>
          <p:cNvSpPr/>
          <p:nvPr userDrawn="1"/>
        </p:nvSpPr>
        <p:spPr>
          <a:xfrm>
            <a:off x="3027427" y="1017653"/>
            <a:ext cx="871290" cy="8500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23"/>
          <p:cNvSpPr/>
          <p:nvPr userDrawn="1"/>
        </p:nvSpPr>
        <p:spPr>
          <a:xfrm>
            <a:off x="2496095" y="2903441"/>
            <a:ext cx="967739" cy="9677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24"/>
          <p:cNvSpPr/>
          <p:nvPr userDrawn="1"/>
        </p:nvSpPr>
        <p:spPr>
          <a:xfrm>
            <a:off x="2698787" y="3881850"/>
            <a:ext cx="967740" cy="9677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25"/>
          <p:cNvSpPr/>
          <p:nvPr userDrawn="1"/>
        </p:nvSpPr>
        <p:spPr>
          <a:xfrm>
            <a:off x="2979202" y="4828253"/>
            <a:ext cx="967740" cy="9677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26"/>
          <p:cNvSpPr/>
          <p:nvPr userDrawn="1"/>
        </p:nvSpPr>
        <p:spPr>
          <a:xfrm>
            <a:off x="8317775" y="958816"/>
            <a:ext cx="967740" cy="9677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27"/>
          <p:cNvSpPr/>
          <p:nvPr userDrawn="1"/>
        </p:nvSpPr>
        <p:spPr>
          <a:xfrm>
            <a:off x="8630195" y="1957037"/>
            <a:ext cx="967740" cy="9677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28"/>
          <p:cNvSpPr/>
          <p:nvPr userDrawn="1"/>
        </p:nvSpPr>
        <p:spPr>
          <a:xfrm>
            <a:off x="8908869" y="2929238"/>
            <a:ext cx="973834" cy="9460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29"/>
          <p:cNvSpPr/>
          <p:nvPr userDrawn="1"/>
        </p:nvSpPr>
        <p:spPr>
          <a:xfrm>
            <a:off x="8630195" y="3881850"/>
            <a:ext cx="967740" cy="9677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30"/>
          <p:cNvSpPr/>
          <p:nvPr userDrawn="1"/>
        </p:nvSpPr>
        <p:spPr>
          <a:xfrm>
            <a:off x="8317775" y="4828253"/>
            <a:ext cx="967740" cy="9677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Rectangle 47"/>
          <p:cNvSpPr/>
          <p:nvPr userDrawn="1"/>
        </p:nvSpPr>
        <p:spPr>
          <a:xfrm>
            <a:off x="4214204" y="5670153"/>
            <a:ext cx="3836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Your Success</a:t>
            </a:r>
            <a:r>
              <a:rPr lang="en-US" sz="2000" b="1" i="1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is Our Mission!</a:t>
            </a:r>
            <a:endParaRPr lang="en-US" sz="2000" b="1" i="1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Side Captions">
  <p:cSld name="Content with Side Captio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6"/>
          <p:cNvSpPr txBox="1">
            <a:spLocks noGrp="1"/>
          </p:cNvSpPr>
          <p:nvPr>
            <p:ph type="body" idx="1"/>
          </p:nvPr>
        </p:nvSpPr>
        <p:spPr>
          <a:xfrm>
            <a:off x="4273062" y="1188719"/>
            <a:ext cx="7684475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51C77"/>
              </a:buClr>
              <a:buSzPts val="2560"/>
              <a:buFont typeface="Noto Sans Symbols"/>
              <a:buChar char="■"/>
              <a:defRPr sz="3200"/>
            </a:lvl1pPr>
            <a:lvl2pPr marL="914400" marR="0" lvl="1" indent="-37084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51C77"/>
              </a:buClr>
              <a:buSzPts val="2240"/>
              <a:buFont typeface="Noto Sans Symbols"/>
              <a:buChar char="■"/>
              <a:defRPr sz="2800"/>
            </a:lvl2pPr>
            <a:lvl3pPr marL="1371600" marR="0" lvl="2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Char char="■"/>
              <a:defRPr sz="2400"/>
            </a:lvl3pPr>
            <a:lvl4pPr marL="1828800" marR="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/>
            </a:lvl4pPr>
            <a:lvl5pPr marL="2286000" marR="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2"/>
          </p:nvPr>
        </p:nvSpPr>
        <p:spPr>
          <a:xfrm>
            <a:off x="155448" y="2180492"/>
            <a:ext cx="401108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4" name="Google Shape;94;p36"/>
          <p:cNvSpPr txBox="1">
            <a:spLocks noGrp="1"/>
          </p:cNvSpPr>
          <p:nvPr>
            <p:ph type="title"/>
          </p:nvPr>
        </p:nvSpPr>
        <p:spPr>
          <a:xfrm>
            <a:off x="1642533" y="90761"/>
            <a:ext cx="836067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i="1">
                <a:solidFill>
                  <a:srgbClr val="1A1596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3"/>
          </p:nvPr>
        </p:nvSpPr>
        <p:spPr>
          <a:xfrm>
            <a:off x="155448" y="1188720"/>
            <a:ext cx="401108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6" name="Google Shape;96;p36"/>
          <p:cNvSpPr txBox="1">
            <a:spLocks noGrp="1"/>
          </p:cNvSpPr>
          <p:nvPr>
            <p:ph type="body" idx="4"/>
          </p:nvPr>
        </p:nvSpPr>
        <p:spPr>
          <a:xfrm>
            <a:off x="9563100" y="6438900"/>
            <a:ext cx="26289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72960"/>
            <a:ext cx="925411" cy="913723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97318" y="6497329"/>
            <a:ext cx="7458324" cy="33855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kern="1200" spc="400" baseline="0"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Innovate, Accelerate, Thrive – The Air Force at 75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899" y="99227"/>
            <a:ext cx="900177" cy="9313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764" y="90762"/>
            <a:ext cx="952093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>
            <a:spLocks noGrp="1"/>
          </p:cNvSpPr>
          <p:nvPr>
            <p:ph type="pic" idx="2"/>
          </p:nvPr>
        </p:nvSpPr>
        <p:spPr>
          <a:xfrm>
            <a:off x="152400" y="1188720"/>
            <a:ext cx="11887200" cy="3766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51C77"/>
              </a:buClr>
              <a:buSzPts val="256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51C77"/>
              </a:buClr>
              <a:buSzPts val="2240"/>
              <a:buFont typeface="Noto Sans Symbols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>
            <a:off x="152400" y="5737650"/>
            <a:ext cx="11887200" cy="54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2" name="Google Shape;102;p37"/>
          <p:cNvSpPr txBox="1">
            <a:spLocks noGrp="1"/>
          </p:cNvSpPr>
          <p:nvPr>
            <p:ph type="title"/>
          </p:nvPr>
        </p:nvSpPr>
        <p:spPr>
          <a:xfrm>
            <a:off x="1371600" y="91440"/>
            <a:ext cx="863161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i="1">
                <a:solidFill>
                  <a:srgbClr val="1A1596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3" name="Google Shape;103;p37"/>
          <p:cNvSpPr txBox="1">
            <a:spLocks noGrp="1"/>
          </p:cNvSpPr>
          <p:nvPr>
            <p:ph type="body" idx="3"/>
          </p:nvPr>
        </p:nvSpPr>
        <p:spPr>
          <a:xfrm>
            <a:off x="152400" y="5023544"/>
            <a:ext cx="11887200" cy="66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" name="Google Shape;104;p37"/>
          <p:cNvSpPr txBox="1">
            <a:spLocks noGrp="1"/>
          </p:cNvSpPr>
          <p:nvPr>
            <p:ph type="body" idx="4"/>
          </p:nvPr>
        </p:nvSpPr>
        <p:spPr>
          <a:xfrm>
            <a:off x="9563100" y="6438900"/>
            <a:ext cx="26289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977"/>
            <a:ext cx="925411" cy="913723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97318" y="6497329"/>
            <a:ext cx="7458324" cy="33855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kern="1200" spc="400" baseline="0"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Innovate, Accelerate, Thrive – The Air Force at 75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764" y="90762"/>
            <a:ext cx="952093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899" y="99227"/>
            <a:ext cx="900177" cy="9313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87680" y="1463040"/>
            <a:ext cx="1121664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6327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7177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196327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236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7680" y="1463040"/>
            <a:ext cx="11216640" cy="4937760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6327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3457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6327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1457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82880"/>
            <a:ext cx="938784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11401778" y="6521450"/>
            <a:ext cx="790223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6070600" y="1428335"/>
            <a:ext cx="50800" cy="5029200"/>
          </a:xfrm>
          <a:prstGeom prst="line">
            <a:avLst/>
          </a:prstGeom>
          <a:solidFill>
            <a:srgbClr val="0C2D83"/>
          </a:solidFill>
          <a:ln w="50800" cap="flat" cmpd="sng" algn="ctr">
            <a:solidFill>
              <a:srgbClr val="0C2D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609601" y="3886194"/>
            <a:ext cx="10986052" cy="0"/>
          </a:xfrm>
          <a:prstGeom prst="line">
            <a:avLst/>
          </a:prstGeom>
          <a:solidFill>
            <a:srgbClr val="0C2D83"/>
          </a:solidFill>
          <a:ln w="50800" cap="flat" cmpd="sng" algn="ctr">
            <a:solidFill>
              <a:srgbClr val="0C2D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320843" y="1388548"/>
            <a:ext cx="5775157" cy="342900"/>
          </a:xfrm>
          <a:prstGeom prst="bevel">
            <a:avLst>
              <a:gd name="adj" fmla="val 12500"/>
            </a:avLst>
          </a:prstGeom>
          <a:solidFill>
            <a:srgbClr val="0C2D83"/>
          </a:solidFill>
          <a:ln w="12700">
            <a:solidFill>
              <a:srgbClr val="0C2D8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Guidance</a:t>
            </a:r>
          </a:p>
        </p:txBody>
      </p:sp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6070601" y="1388548"/>
            <a:ext cx="5826224" cy="342900"/>
          </a:xfrm>
          <a:prstGeom prst="bevel">
            <a:avLst>
              <a:gd name="adj" fmla="val 12500"/>
            </a:avLst>
          </a:prstGeom>
          <a:solidFill>
            <a:srgbClr val="0C2D83"/>
          </a:solidFill>
          <a:ln w="12700">
            <a:solidFill>
              <a:srgbClr val="0C2D8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Purpose</a:t>
            </a:r>
          </a:p>
        </p:txBody>
      </p:sp>
      <p:sp>
        <p:nvSpPr>
          <p:cNvPr id="9" name="AutoShape 2"/>
          <p:cNvSpPr>
            <a:spLocks noChangeArrowheads="1"/>
          </p:cNvSpPr>
          <p:nvPr userDrawn="1"/>
        </p:nvSpPr>
        <p:spPr bwMode="auto">
          <a:xfrm>
            <a:off x="320843" y="3920172"/>
            <a:ext cx="5775156" cy="342900"/>
          </a:xfrm>
          <a:prstGeom prst="bevel">
            <a:avLst>
              <a:gd name="adj" fmla="val 12500"/>
            </a:avLst>
          </a:prstGeom>
          <a:solidFill>
            <a:srgbClr val="0C2D83"/>
          </a:solidFill>
          <a:ln w="12700">
            <a:solidFill>
              <a:srgbClr val="0C2D8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Process</a:t>
            </a: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333676" y="1725614"/>
            <a:ext cx="5759408" cy="219455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Bullets Arial 18</a:t>
            </a:r>
          </a:p>
          <a:p>
            <a:pPr marL="339725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Sub Bullets Arial16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333677" y="4263073"/>
            <a:ext cx="5746575" cy="224748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Bullets</a:t>
            </a:r>
          </a:p>
          <a:p>
            <a:pPr marL="339725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096142" y="1725612"/>
            <a:ext cx="5788125" cy="219456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Bullets</a:t>
            </a:r>
          </a:p>
          <a:p>
            <a:pPr marL="347663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6080251" y="4263073"/>
            <a:ext cx="5804015" cy="224749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Bullets</a:t>
            </a:r>
          </a:p>
          <a:p>
            <a:pPr marL="339725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5" name="AutoShape 2"/>
          <p:cNvSpPr>
            <a:spLocks noChangeArrowheads="1"/>
          </p:cNvSpPr>
          <p:nvPr userDrawn="1"/>
        </p:nvSpPr>
        <p:spPr bwMode="auto">
          <a:xfrm>
            <a:off x="6069145" y="3920172"/>
            <a:ext cx="5826224" cy="342900"/>
          </a:xfrm>
          <a:prstGeom prst="bevel">
            <a:avLst>
              <a:gd name="adj" fmla="val 12500"/>
            </a:avLst>
          </a:prstGeom>
          <a:solidFill>
            <a:srgbClr val="0C2D83"/>
          </a:solidFill>
          <a:ln w="12700">
            <a:solidFill>
              <a:srgbClr val="0C2D8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Current </a:t>
            </a:r>
            <a:r>
              <a:rPr lang="en-US" sz="16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Sr</a:t>
            </a:r>
            <a:r>
              <a:rPr lang="en-US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 Leader Intent</a:t>
            </a:r>
          </a:p>
        </p:txBody>
      </p:sp>
    </p:spTree>
    <p:extLst>
      <p:ext uri="{BB962C8B-B14F-4D97-AF65-F5344CB8AC3E}">
        <p14:creationId xmlns:p14="http://schemas.microsoft.com/office/powerpoint/2010/main" val="8631804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11468100" y="6686550"/>
            <a:ext cx="723899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1371600" y="91440"/>
            <a:ext cx="95097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A1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152400" y="1188720"/>
            <a:ext cx="11887200" cy="492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151C77"/>
              </a:buClr>
              <a:buSzPts val="2240"/>
              <a:buFont typeface="Noto Sans Symbols"/>
              <a:buChar char="■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Char char="■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/>
          <p:nvPr/>
        </p:nvSpPr>
        <p:spPr>
          <a:xfrm>
            <a:off x="3352800" y="6215107"/>
            <a:ext cx="54864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r>
              <a:rPr lang="en-US" sz="1600" b="1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Your Success</a:t>
            </a:r>
            <a:r>
              <a:rPr lang="en-US" sz="1600" b="1" i="1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is Our Mission!</a:t>
            </a:r>
            <a:endParaRPr sz="1600" b="1" i="1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14;p28"/>
          <p:cNvSpPr/>
          <p:nvPr/>
        </p:nvSpPr>
        <p:spPr>
          <a:xfrm>
            <a:off x="0" y="0"/>
            <a:ext cx="12192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oogle Shape;15;p28"/>
          <p:cNvCxnSpPr/>
          <p:nvPr/>
        </p:nvCxnSpPr>
        <p:spPr>
          <a:xfrm rot="10800000">
            <a:off x="-87086" y="1099662"/>
            <a:ext cx="12279086" cy="0"/>
          </a:xfrm>
          <a:prstGeom prst="straightConnector1">
            <a:avLst/>
          </a:prstGeom>
          <a:noFill/>
          <a:ln w="57150" cap="flat" cmpd="sng">
            <a:solidFill>
              <a:srgbClr val="26267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16" name="Google Shape;16;p28"/>
          <p:cNvCxnSpPr/>
          <p:nvPr/>
        </p:nvCxnSpPr>
        <p:spPr>
          <a:xfrm rot="10800000">
            <a:off x="-66675" y="6201683"/>
            <a:ext cx="12258675" cy="0"/>
          </a:xfrm>
          <a:prstGeom prst="straightConnector1">
            <a:avLst/>
          </a:prstGeom>
          <a:noFill/>
          <a:ln w="57150" cap="flat" cmpd="sng">
            <a:solidFill>
              <a:srgbClr val="26267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17" name="Google Shape;17;p28"/>
          <p:cNvSpPr txBox="1"/>
          <p:nvPr/>
        </p:nvSpPr>
        <p:spPr>
          <a:xfrm>
            <a:off x="0" y="6581001"/>
            <a:ext cx="168812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sz="12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7318" y="6481427"/>
            <a:ext cx="7458324" cy="33855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kern="1200" spc="400" baseline="0"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Innovate, Accelerate, Thrive – The Air Force at 75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3" r:id="rId2"/>
    <p:sldLayoutId id="2147483656" r:id="rId3"/>
    <p:sldLayoutId id="214748365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463040"/>
            <a:ext cx="11216640" cy="47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6327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 flipV="1">
            <a:off x="384174" y="906303"/>
            <a:ext cx="11442065" cy="7619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 flipV="1">
            <a:off x="389434" y="6363922"/>
            <a:ext cx="11442065" cy="7619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CF3AB72-DEC4-FC48-B69A-642EC4AE10C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55" y="197113"/>
            <a:ext cx="1437503" cy="487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282" y="104665"/>
            <a:ext cx="729121" cy="700255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1727200" y="6415120"/>
            <a:ext cx="873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Innovate, Accelerate, Thrive, The Air Force at 75</a:t>
            </a:r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5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med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463040"/>
            <a:ext cx="1121664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82880"/>
            <a:ext cx="938784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21348" name="Line 4"/>
          <p:cNvSpPr>
            <a:spLocks noChangeShapeType="1"/>
          </p:cNvSpPr>
          <p:nvPr/>
        </p:nvSpPr>
        <p:spPr bwMode="auto">
          <a:xfrm>
            <a:off x="510117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/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>
            <a:off x="512233" y="141605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/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729317" y="6521456"/>
            <a:ext cx="8737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I n t e g r i t y  -  S e r v i c e  -  E x c e l l e n c e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01778" y="6521450"/>
            <a:ext cx="790223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2" descr="C:\Users\Ashley.Murphy\Desktop\USAFA%20Logo%20v%203%20line%20CMY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4" y="79947"/>
            <a:ext cx="142004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68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ransition spd="med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1" fontAlgn="base" hangingPunct="1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1" fontAlgn="base" hangingPunct="1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1905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7033738" y="5017688"/>
            <a:ext cx="4701919" cy="1122226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en-US" sz="2000" dirty="0"/>
              <a:t>Mr. Carlos Cruz-Gonzalez</a:t>
            </a:r>
          </a:p>
          <a:p>
            <a:pPr>
              <a:defRPr/>
            </a:pPr>
            <a:r>
              <a:rPr lang="en-US" sz="2000" dirty="0"/>
              <a:t>HQ USAFA/A4</a:t>
            </a:r>
          </a:p>
          <a:p>
            <a:pPr>
              <a:defRPr/>
            </a:pPr>
            <a:r>
              <a:rPr lang="en-US" sz="2000" dirty="0"/>
              <a:t>15 Dec 2022</a:t>
            </a: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6193933" y="1355256"/>
            <a:ext cx="5151688" cy="353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D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9pPr>
          </a:lstStyle>
          <a:p>
            <a:pPr>
              <a:buClrTx/>
              <a:defRPr/>
            </a:pPr>
            <a:r>
              <a:rPr lang="en-US" kern="1200" dirty="0">
                <a:latin typeface="Arial" charset="0"/>
                <a:ea typeface="Arial" charset="0"/>
                <a:cs typeface="Arial" charset="0"/>
              </a:rPr>
              <a:t> Visitor Center Exhibits Concept</a:t>
            </a:r>
          </a:p>
        </p:txBody>
      </p:sp>
      <p:pic>
        <p:nvPicPr>
          <p:cNvPr id="10" name="Picture 2" descr="https://sharepoint.usafa.edu/hq/CM/Shared%20Documents/Logo/USAFA%20Logo%20v%203%20line%20CMY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12" y="2281516"/>
            <a:ext cx="2973096" cy="33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13345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5C7982-3FFA-472A-8800-C17CFB1C8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80031-58D8-4E1D-BF97-18519902E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0C6868-0DBC-4283-9F64-DE572FA1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Hosmer Visitor Center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932ED-F7F4-4017-AFEC-E2D9A226E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428" y="1055965"/>
            <a:ext cx="8889143" cy="499551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1300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2ACC0E-DF20-4244-9370-0F99C5DE6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80031-58D8-4E1D-BF97-18519902E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FCD00E-4DA3-43D3-A40F-6C541B3B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EE54DA6-AA7A-4362-8D65-27F39E32079D}"/>
              </a:ext>
            </a:extLst>
          </p:cNvPr>
          <p:cNvSpPr txBox="1">
            <a:spLocks/>
          </p:cNvSpPr>
          <p:nvPr/>
        </p:nvSpPr>
        <p:spPr bwMode="auto">
          <a:xfrm>
            <a:off x="396240" y="1090062"/>
            <a:ext cx="1143000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April 2022 - design-scope validation charrette initiated 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NASCO subcontracted to Gallagher</a:t>
            </a:r>
          </a:p>
          <a:p>
            <a:pPr marL="1026795" marR="0" lvl="2" indent="-2235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Gallagher provided recommendations and industry reports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Aug 2022 – CM, A4 and AD leadership met to discuss retail location options and come to consensus on square footage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Each option under consideration presents USAFA and its design partners with challenges and opportunities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Given floorplan constraints and balance with Visitor Experience, AD agrees retail mission can be accomplished in 3000 square feet and Fanatics will provide build-outs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Approved by Gen Clark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Oct 22 – final charrette report delivered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Nov 22 – AFAF “Advisory Committee” zoom call with Gen Gould, Gen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Fogleman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Jerry Bruni, Mark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Hille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Kelly Banet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82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B933DA-8DFB-419C-971A-41A2ACEE5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1" y="1043304"/>
            <a:ext cx="8724830" cy="477139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FBE69A-B801-4AF1-A33D-C79930D92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80031-58D8-4E1D-BF97-18519902E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AFCBC1-8C2A-4201-92B3-5B7E01E9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Exterior Plaza and Orientation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3907B-2392-4828-BB0E-BF3471DC14C3}"/>
              </a:ext>
            </a:extLst>
          </p:cNvPr>
          <p:cNvSpPr/>
          <p:nvPr/>
        </p:nvSpPr>
        <p:spPr>
          <a:xfrm>
            <a:off x="7701280" y="10433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Exterior Plaza &amp; Orientation $350,000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a. General Exhibit Fabrication $100,000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b. Graphics $250,000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00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64C636-8F9A-4948-95F1-A0CCFFD7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Floor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BC19D-AD84-4DDA-800A-B8EE89AB3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80031-58D8-4E1D-BF97-18519902E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B0AD6-4BC3-4EFE-8BBD-DB2AD6EE0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33" y="1069178"/>
            <a:ext cx="10316808" cy="501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836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4023C9-85DD-4212-8EC6-356AD3928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Mezzanine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114B3-B949-4584-9AFE-391FAAE1B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80031-58D8-4E1D-BF97-18519902E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2A8652-8DDB-43F2-9542-2FF3F02D9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934" y="1215707"/>
            <a:ext cx="9607252" cy="47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518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8E2462-3CEB-417E-8853-8AAFC1048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80031-58D8-4E1D-BF97-18519902E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EEC16E-2803-441F-8DF3-1185526A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D9485-FC50-492A-A8B2-F20844E27A82}"/>
              </a:ext>
            </a:extLst>
          </p:cNvPr>
          <p:cNvSpPr/>
          <p:nvPr/>
        </p:nvSpPr>
        <p:spPr>
          <a:xfrm>
            <a:off x="81280" y="1848642"/>
            <a:ext cx="1021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9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Subtotal of Interpretive Areas                                $10,525,000</a:t>
            </a:r>
          </a:p>
          <a:p>
            <a:pPr marL="0" marR="9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Exhibit Lighting, Track, Fixtures, Dimming &amp; Controls                  $1,475,000</a:t>
            </a:r>
          </a:p>
          <a:p>
            <a:pPr marL="0" marR="9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Final Digital Art Allowance                                   $450,000</a:t>
            </a:r>
          </a:p>
          <a:p>
            <a:pPr marL="0" marR="9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Network &amp; Shared Audiovisual Equipment Systems Allowance              $230,000</a:t>
            </a:r>
          </a:p>
          <a:p>
            <a:pPr marL="0" marR="9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Audiovisual System Integration Labor Allowance                      $700,000</a:t>
            </a:r>
          </a:p>
          <a:p>
            <a:pPr marL="0" marR="9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Audiovisual Hardware Spares Allowance                           $150,000</a:t>
            </a:r>
          </a:p>
          <a:p>
            <a:pPr marL="0" marR="9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Samples, Mock-Ups, &amp; Prototypes                               $100,000</a:t>
            </a:r>
          </a:p>
          <a:p>
            <a:pPr marL="0" marR="9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Photo, Illustration, &amp; Audiovisual Asset Acquisition Allowance              $200,000</a:t>
            </a:r>
          </a:p>
          <a:p>
            <a:pPr marL="0" marR="9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Project Engineering &amp; Shop Drawings                            $150,000</a:t>
            </a:r>
          </a:p>
          <a:p>
            <a:pPr marL="0" marR="9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Project Management &amp; Coordination                             $500,000</a:t>
            </a:r>
          </a:p>
          <a:p>
            <a:pPr marL="0" marR="9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Subtotal                           $3,955,000</a:t>
            </a:r>
          </a:p>
          <a:p>
            <a:pPr marL="0" marR="9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9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Grand Total                         $14,480,000</a:t>
            </a:r>
          </a:p>
        </p:txBody>
      </p:sp>
    </p:spTree>
    <p:extLst>
      <p:ext uri="{BB962C8B-B14F-4D97-AF65-F5344CB8AC3E}">
        <p14:creationId xmlns:p14="http://schemas.microsoft.com/office/powerpoint/2010/main" val="244971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IMSC Briefing Template-Launch" id="{1C8308A7-14CE-41A2-89AF-C0CA2810BC29}" vid="{45F52334-DF17-4EB8-AD17-88CFCF90E550}"/>
    </a:ext>
  </a:extLst>
</a:theme>
</file>

<file path=ppt/theme/theme2.xml><?xml version="1.0" encoding="utf-8"?>
<a:theme xmlns:a="http://schemas.openxmlformats.org/drawingml/2006/main" name="4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B4F2E66CD2647945405D5A003818C" ma:contentTypeVersion="16" ma:contentTypeDescription="Create a new document." ma:contentTypeScope="" ma:versionID="d313c609f907b7676a53691be429ef32">
  <xsd:schema xmlns:xsd="http://www.w3.org/2001/XMLSchema" xmlns:xs="http://www.w3.org/2001/XMLSchema" xmlns:p="http://schemas.microsoft.com/office/2006/metadata/properties" xmlns:ns1="http://schemas.microsoft.com/sharepoint/v3" xmlns:ns3="2e938566-a8d8-43d1-82a1-0fb478c8ea52" xmlns:ns4="5d10d7f7-78ab-471e-88c8-f43de1b76b8f" targetNamespace="http://schemas.microsoft.com/office/2006/metadata/properties" ma:root="true" ma:fieldsID="0cfe4c2cfe560441e5b9cef181892fcc" ns1:_="" ns3:_="" ns4:_="">
    <xsd:import namespace="http://schemas.microsoft.com/sharepoint/v3"/>
    <xsd:import namespace="2e938566-a8d8-43d1-82a1-0fb478c8ea52"/>
    <xsd:import namespace="5d10d7f7-78ab-471e-88c8-f43de1b76b8f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38566-a8d8-43d1-82a1-0fb478c8e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0d7f7-78ab-471e-88c8-f43de1b76b8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F63662-7096-4BA7-B497-B7F025029A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025463-A723-4C29-878C-41ADC41B01EB}">
  <ds:schemaRefs>
    <ds:schemaRef ds:uri="2e938566-a8d8-43d1-82a1-0fb478c8ea52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5d10d7f7-78ab-471e-88c8-f43de1b76b8f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CF95EEE-9948-4E7F-8EC6-93EF349454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e938566-a8d8-43d1-82a1-0fb478c8ea52"/>
    <ds:schemaRef ds:uri="5d10d7f7-78ab-471e-88c8-f43de1b76b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AFIMSC Briefing Template-Launch</Template>
  <TotalTime>2092</TotalTime>
  <Words>326</Words>
  <Application>Microsoft Office PowerPoint</Application>
  <PresentationFormat>Widescreen</PresentationFormat>
  <Paragraphs>48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Noto Sans Symbols</vt:lpstr>
      <vt:lpstr>ArialMT</vt:lpstr>
      <vt:lpstr>Times New Roman</vt:lpstr>
      <vt:lpstr>Calibri</vt:lpstr>
      <vt:lpstr>Franklin Gothic Book</vt:lpstr>
      <vt:lpstr>Arial</vt:lpstr>
      <vt:lpstr>Tahoma</vt:lpstr>
      <vt:lpstr>Trebuchet MS</vt:lpstr>
      <vt:lpstr>Wingdings</vt:lpstr>
      <vt:lpstr>Arial-BoldMT</vt:lpstr>
      <vt:lpstr>blank</vt:lpstr>
      <vt:lpstr>4_USAFA Standard</vt:lpstr>
      <vt:lpstr>9_USAFA Standard</vt:lpstr>
      <vt:lpstr>PowerPoint Presentation</vt:lpstr>
      <vt:lpstr>Hosmer Visitor Center</vt:lpstr>
      <vt:lpstr>Background</vt:lpstr>
      <vt:lpstr>Exterior Plaza and Orientation</vt:lpstr>
      <vt:lpstr>First Floor </vt:lpstr>
      <vt:lpstr>Mezzanine</vt:lpstr>
      <vt:lpstr>Miscellaneous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ANGELLETTE N SSgt USAF AFMC AFIMSC/CSS</dc:creator>
  <cp:lastModifiedBy>Dean Beukema</cp:lastModifiedBy>
  <cp:revision>71</cp:revision>
  <cp:lastPrinted>2020-05-15T20:13:43Z</cp:lastPrinted>
  <dcterms:created xsi:type="dcterms:W3CDTF">2022-04-13T19:22:55Z</dcterms:created>
  <dcterms:modified xsi:type="dcterms:W3CDTF">2023-02-18T01:05:55Z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0x010100FE7B4F2E66CD2647945405D5A003818C</vt:lpwstr>
  </property>
  <property fmtid="{D5CDD505-2E9C-101B-9397-08002B2CF9AE}" pid="4" name="MSIP_Label_ea60d57e-af5b-4752-ac57-3e4f28ca11dc_Enabled">
    <vt:lpwstr>true</vt:lpwstr>
  </property>
  <property fmtid="{D5CDD505-2E9C-101B-9397-08002B2CF9AE}" pid="5" name="MSIP_Label_ea60d57e-af5b-4752-ac57-3e4f28ca11dc_SetDate">
    <vt:lpwstr>2021-06-16T16:51:29Z</vt:lpwstr>
  </property>
  <property fmtid="{D5CDD505-2E9C-101B-9397-08002B2CF9AE}" pid="6" name="MSIP_Label_ea60d57e-af5b-4752-ac57-3e4f28ca11dc_Method">
    <vt:lpwstr>Standard</vt:lpwstr>
  </property>
  <property fmtid="{D5CDD505-2E9C-101B-9397-08002B2CF9AE}" pid="7" name="MSIP_Label_ea60d57e-af5b-4752-ac57-3e4f28ca11dc_Name">
    <vt:lpwstr>ea60d57e-af5b-4752-ac57-3e4f28ca11dc</vt:lpwstr>
  </property>
  <property fmtid="{D5CDD505-2E9C-101B-9397-08002B2CF9AE}" pid="8" name="MSIP_Label_ea60d57e-af5b-4752-ac57-3e4f28ca11dc_SiteId">
    <vt:lpwstr>36da45f1-dd2c-4d1f-af13-5abe46b99921</vt:lpwstr>
  </property>
  <property fmtid="{D5CDD505-2E9C-101B-9397-08002B2CF9AE}" pid="9" name="MSIP_Label_ea60d57e-af5b-4752-ac57-3e4f28ca11dc_ActionId">
    <vt:lpwstr>f6493b25-cfed-4386-bb4a-dbca95d1d913</vt:lpwstr>
  </property>
  <property fmtid="{D5CDD505-2E9C-101B-9397-08002B2CF9AE}" pid="10" name="MSIP_Label_ea60d57e-af5b-4752-ac57-3e4f28ca11dc_ContentBits">
    <vt:lpwstr>0</vt:lpwstr>
  </property>
</Properties>
</file>