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7D_2F932AF0.xml" ContentType="application/vnd.ms-powerpoint.comments+xml"/>
  <Override PartName="/ppt/notesSlides/notesSlide9.xml" ContentType="application/vnd.openxmlformats-officedocument.presentationml.notesSlide+xml"/>
  <Override PartName="/ppt/comments/modernComment_1A8_1E27EDCB.xml" ContentType="application/vnd.ms-powerpoint.comments+xml"/>
  <Override PartName="/ppt/notesSlides/notesSlide10.xml" ContentType="application/vnd.openxmlformats-officedocument.presentationml.notesSlide+xml"/>
  <Override PartName="/ppt/comments/modernComment_162_52CBA140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A9_663226E8.xml" ContentType="application/vnd.ms-powerpoint.comments+xml"/>
  <Override PartName="/ppt/notesSlides/notesSlide13.xml" ContentType="application/vnd.openxmlformats-officedocument.presentationml.notesSlide+xml"/>
  <Override PartName="/ppt/comments/modernComment_1AA_A89BC022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AC_EEE0DD05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346" r:id="rId3"/>
    <p:sldId id="334" r:id="rId4"/>
    <p:sldId id="430" r:id="rId5"/>
    <p:sldId id="417" r:id="rId6"/>
    <p:sldId id="423" r:id="rId7"/>
    <p:sldId id="431" r:id="rId8"/>
    <p:sldId id="432" r:id="rId9"/>
    <p:sldId id="381" r:id="rId10"/>
    <p:sldId id="424" r:id="rId11"/>
    <p:sldId id="354" r:id="rId12"/>
    <p:sldId id="434" r:id="rId13"/>
    <p:sldId id="425" r:id="rId14"/>
    <p:sldId id="426" r:id="rId15"/>
    <p:sldId id="435" r:id="rId16"/>
    <p:sldId id="428" r:id="rId17"/>
    <p:sldId id="427" r:id="rId18"/>
    <p:sldId id="433" r:id="rId19"/>
    <p:sldId id="429" r:id="rId20"/>
    <p:sldId id="336" r:id="rId21"/>
  </p:sldIdLst>
  <p:sldSz cx="15544800" cy="10058400"/>
  <p:notesSz cx="7023100" cy="9309100"/>
  <p:defaultTextStyle>
    <a:defPPr>
      <a:defRPr lang="en-US"/>
    </a:defPPr>
    <a:lvl1pPr marL="0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294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589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882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176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470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7763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058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0352" algn="l" defTabSz="14625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1CBB65-CAD5-E259-A7E1-CE71F4C05DB7}" name="Guillotte, Colleen R" initials="GCR" userId="S::Colleen.Guillotte@coloradosprings.gov::8244fcb7-7069-422d-917d-211a9d216f52" providerId="AD"/>
  <p188:author id="{1780B77F-4F6B-F7EA-C657-585104283BF6}" name="Frisbie, Todd" initials="FT" userId="S::Todd.Frisbie@coloradosprings.gov::22666adb-1b71-4932-94c9-49e7107688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A52"/>
    <a:srgbClr val="4E67C8"/>
    <a:srgbClr val="FFFF00"/>
    <a:srgbClr val="7F7F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61679" autoAdjust="0"/>
  </p:normalViewPr>
  <p:slideViewPr>
    <p:cSldViewPr>
      <p:cViewPr varScale="1">
        <p:scale>
          <a:sx n="43" d="100"/>
          <a:sy n="43" d="100"/>
        </p:scale>
        <p:origin x="1212" y="64"/>
      </p:cViewPr>
      <p:guideLst>
        <p:guide orient="horz" pos="3168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62_52CBA1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BBC967-0A52-42C9-9344-FE4B44661032}" authorId="{1780B77F-4F6B-F7EA-C657-585104283BF6}" created="2022-06-15T22:39:08.384">
    <pc:sldMkLst xmlns:pc="http://schemas.microsoft.com/office/powerpoint/2013/main/command">
      <pc:docMk/>
      <pc:sldMk cId="1389076800" sldId="354"/>
    </pc:sldMkLst>
    <p188:txBody>
      <a:bodyPr/>
      <a:lstStyle/>
      <a:p>
        <a:r>
          <a:rPr lang="en-US"/>
          <a:t>Lane Designations are difficult to see. Remove purple lines that run through the intersections</a:t>
        </a:r>
      </a:p>
    </p188:txBody>
  </p188:cm>
</p188:cmLst>
</file>

<file path=ppt/comments/modernComment_17D_2F932A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84C352-1E06-4124-820E-AB3225FEB548}" authorId="{1780B77F-4F6B-F7EA-C657-585104283BF6}" created="2022-06-15T22:34:20.539">
    <pc:sldMkLst xmlns:pc="http://schemas.microsoft.com/office/powerpoint/2013/main/command">
      <pc:docMk/>
      <pc:sldMk cId="798173936" sldId="381"/>
    </pc:sldMkLst>
    <p188:txBody>
      <a:bodyPr/>
      <a:lstStyle/>
      <a:p>
        <a:r>
          <a:rPr lang="en-US"/>
          <a:t>Is this a graphic we did? The graphic needs street labels. Should we add percentages next to the names of the streets.</a:t>
        </a:r>
      </a:p>
    </p188:txBody>
  </p188:cm>
</p188:cmLst>
</file>

<file path=ppt/comments/modernComment_1A8_1E27ED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CA307F-FDA6-4F7F-9008-9F426D0E8C7C}" authorId="{1780B77F-4F6B-F7EA-C657-585104283BF6}" created="2022-06-15T22:34:42.616">
    <pc:sldMkLst xmlns:pc="http://schemas.microsoft.com/office/powerpoint/2013/main/command">
      <pc:docMk/>
      <pc:sldMk cId="505933259" sldId="424"/>
    </pc:sldMkLst>
    <p188:txBody>
      <a:bodyPr/>
      <a:lstStyle/>
      <a:p>
        <a:r>
          <a:rPr lang="en-US"/>
          <a:t>Same comments from previous slide</a:t>
        </a:r>
      </a:p>
    </p188:txBody>
  </p188:cm>
</p188:cmLst>
</file>

<file path=ppt/comments/modernComment_1A9_663226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DE909C-ED57-4AF8-91F2-00EB82A71ED3}" authorId="{1780B77F-4F6B-F7EA-C657-585104283BF6}" created="2022-06-15T22:40:43.980">
    <pc:sldMkLst xmlns:pc="http://schemas.microsoft.com/office/powerpoint/2013/main/command">
      <pc:docMk/>
      <pc:sldMk cId="1714562792" sldId="425"/>
    </pc:sldMkLst>
    <p188:txBody>
      <a:bodyPr/>
      <a:lstStyle/>
      <a:p>
        <a:r>
          <a:rPr lang="en-US"/>
          <a:t>Maybe turn the graphic 90 degrees to allow it to be bigger. Another possibility is cut graphic off at the south ramp terminal. </a:t>
        </a:r>
      </a:p>
    </p188:txBody>
  </p188:cm>
</p188:cmLst>
</file>

<file path=ppt/comments/modernComment_1AA_A89BC0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865A78-BB41-4156-A471-D9045752E0D0}" authorId="{1780B77F-4F6B-F7EA-C657-585104283BF6}" created="2022-06-15T22:41:45.470">
    <pc:sldMkLst xmlns:pc="http://schemas.microsoft.com/office/powerpoint/2013/main/command">
      <pc:docMk/>
      <pc:sldMk cId="2828779554" sldId="426"/>
    </pc:sldMkLst>
    <p188:txBody>
      <a:bodyPr/>
      <a:lstStyle/>
      <a:p>
        <a:r>
          <a:rPr lang="en-US"/>
          <a:t>This graphic is much clearer than the others. Still need to remove purple lines running along the Nevada corridor. Probably should label Tejon and Nevada</a:t>
        </a:r>
      </a:p>
    </p188:txBody>
  </p188:cm>
</p188:cmLst>
</file>

<file path=ppt/comments/modernComment_1AC_EEE0DD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C901CD-A8E3-4C20-9A43-425A6E10D48F}" authorId="{1780B77F-4F6B-F7EA-C657-585104283BF6}" created="2022-06-15T22:42:49.471">
    <pc:sldMkLst xmlns:pc="http://schemas.microsoft.com/office/powerpoint/2013/main/command">
      <pc:docMk/>
      <pc:sldMk cId="4007714053" sldId="428"/>
    </pc:sldMkLst>
    <p188:txBody>
      <a:bodyPr/>
      <a:lstStyle/>
      <a:p>
        <a:r>
          <a:rPr lang="en-US"/>
          <a:t>Generally, the same comments as before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576" cy="464646"/>
          </a:xfrm>
          <a:prstGeom prst="rect">
            <a:avLst/>
          </a:prstGeom>
        </p:spPr>
        <p:txBody>
          <a:bodyPr vert="horz" lIns="88262" tIns="44131" rIns="88262" bIns="441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64" y="2"/>
            <a:ext cx="3043576" cy="464646"/>
          </a:xfrm>
          <a:prstGeom prst="rect">
            <a:avLst/>
          </a:prstGeom>
        </p:spPr>
        <p:txBody>
          <a:bodyPr vert="horz" lIns="88262" tIns="44131" rIns="88262" bIns="44131" rtlCol="0"/>
          <a:lstStyle>
            <a:lvl1pPr algn="r">
              <a:defRPr sz="1200"/>
            </a:lvl1pPr>
          </a:lstStyle>
          <a:p>
            <a:fld id="{7275A7FD-043A-4A26-902B-2068FC3FD47F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436"/>
            <a:ext cx="3043576" cy="464646"/>
          </a:xfrm>
          <a:prstGeom prst="rect">
            <a:avLst/>
          </a:prstGeom>
        </p:spPr>
        <p:txBody>
          <a:bodyPr vert="horz" lIns="88262" tIns="44131" rIns="88262" bIns="441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64" y="8842436"/>
            <a:ext cx="3043576" cy="464646"/>
          </a:xfrm>
          <a:prstGeom prst="rect">
            <a:avLst/>
          </a:prstGeom>
        </p:spPr>
        <p:txBody>
          <a:bodyPr vert="horz" lIns="88262" tIns="44131" rIns="88262" bIns="44131" rtlCol="0" anchor="b"/>
          <a:lstStyle>
            <a:lvl1pPr algn="r">
              <a:defRPr sz="1200"/>
            </a:lvl1pPr>
          </a:lstStyle>
          <a:p>
            <a:fld id="{8CC8E21B-59DA-4067-AC28-805D8BAF8E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8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048" cy="464840"/>
          </a:xfrm>
          <a:prstGeom prst="rect">
            <a:avLst/>
          </a:prstGeom>
        </p:spPr>
        <p:txBody>
          <a:bodyPr vert="horz" lIns="60482" tIns="30240" rIns="60482" bIns="30240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836" y="2"/>
            <a:ext cx="3043787" cy="464840"/>
          </a:xfrm>
          <a:prstGeom prst="rect">
            <a:avLst/>
          </a:prstGeom>
        </p:spPr>
        <p:txBody>
          <a:bodyPr vert="horz" lIns="60482" tIns="30240" rIns="60482" bIns="30240" rtlCol="0"/>
          <a:lstStyle>
            <a:lvl1pPr algn="r">
              <a:defRPr sz="800"/>
            </a:lvl1pPr>
          </a:lstStyle>
          <a:p>
            <a:fld id="{FEAF1856-7B0F-42CA-B057-800679BB3D7E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698500"/>
            <a:ext cx="53943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482" tIns="30240" rIns="60482" bIns="302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015" y="4422131"/>
            <a:ext cx="5619071" cy="4188171"/>
          </a:xfrm>
          <a:prstGeom prst="rect">
            <a:avLst/>
          </a:prstGeom>
        </p:spPr>
        <p:txBody>
          <a:bodyPr vert="horz" lIns="60482" tIns="30240" rIns="60482" bIns="302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723"/>
            <a:ext cx="3043048" cy="464840"/>
          </a:xfrm>
          <a:prstGeom prst="rect">
            <a:avLst/>
          </a:prstGeom>
        </p:spPr>
        <p:txBody>
          <a:bodyPr vert="horz" lIns="60482" tIns="30240" rIns="60482" bIns="3024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836" y="8842723"/>
            <a:ext cx="3043787" cy="464840"/>
          </a:xfrm>
          <a:prstGeom prst="rect">
            <a:avLst/>
          </a:prstGeom>
        </p:spPr>
        <p:txBody>
          <a:bodyPr vert="horz" lIns="60482" tIns="30240" rIns="60482" bIns="30240" rtlCol="0" anchor="b"/>
          <a:lstStyle>
            <a:lvl1pPr algn="r">
              <a:defRPr sz="800"/>
            </a:lvl1pPr>
          </a:lstStyle>
          <a:p>
            <a:fld id="{C69E2074-046E-463A-98C9-E33619DD08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13312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26622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39934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53245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66557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79867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93179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706490" algn="l" defTabSz="42662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0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96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0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7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61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88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4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83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9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Provides mobility options for short trips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vehicle trips by cars and ride share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Reduces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200" dirty="0"/>
              <a:t>Complements transit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1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8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2074-046E-463A-98C9-E33619DD08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7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92" y="1604002"/>
            <a:ext cx="13213080" cy="2156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196" y="4411956"/>
            <a:ext cx="7854066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4800" cy="15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5473"/>
            <a:ext cx="15544800" cy="26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60" y="3799842"/>
            <a:ext cx="5385212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5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402818"/>
            <a:ext cx="349758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402818"/>
            <a:ext cx="1023366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92" y="1603997"/>
            <a:ext cx="13213080" cy="2156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196" y="4411956"/>
            <a:ext cx="7854066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4800" cy="15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5473"/>
            <a:ext cx="15544800" cy="26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60" y="3799842"/>
            <a:ext cx="5385212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74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276248"/>
            <a:ext cx="13990320" cy="167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4135131"/>
            <a:ext cx="13990320" cy="4849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1"/>
            <a:ext cx="15544798" cy="20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8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1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3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346971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346971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3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2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45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4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5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4" y="2104815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276248"/>
            <a:ext cx="13990320" cy="167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4135135"/>
            <a:ext cx="13990320" cy="4849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5"/>
            <a:ext cx="15544798" cy="20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2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5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402813"/>
            <a:ext cx="349758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402813"/>
            <a:ext cx="1023366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2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1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346975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346975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4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5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4" y="2104815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5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75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62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3040"/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3040"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62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304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62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3040"/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304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7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58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3040"/>
            <a:fld id="{FE4769D2-BC31-4C4C-9A60-62163DF8A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3040"/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58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304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58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3040"/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304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_52CBA14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9_663226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A_A89BC0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C_EEE0DD0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D_2F932AF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8_1E27EDCB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36320" y="1676401"/>
            <a:ext cx="13213080" cy="215603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Nevada Ave/Tejon St Corridors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43000" y="3383280"/>
            <a:ext cx="10881360" cy="32918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800" dirty="0">
                <a:latin typeface="Lao UI" panose="020B0502040204020203" pitchFamily="34" charset="0"/>
                <a:cs typeface="Lao UI" panose="020B0502040204020203" pitchFamily="34" charset="0"/>
              </a:rPr>
              <a:t>June 22, 2022</a:t>
            </a:r>
          </a:p>
          <a:p>
            <a:pPr algn="l"/>
            <a:endParaRPr lang="en-US" sz="38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l"/>
            <a:endParaRPr lang="en-US" sz="38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l"/>
            <a:r>
              <a:rPr lang="en-US" sz="3800" dirty="0">
                <a:latin typeface="Lao UI" panose="020B0502040204020203" pitchFamily="34" charset="0"/>
                <a:cs typeface="Lao UI" panose="020B0502040204020203" pitchFamily="34" charset="0"/>
              </a:rPr>
              <a:t>Todd Frisbie, PE, PTOE, </a:t>
            </a:r>
          </a:p>
          <a:p>
            <a:pPr algn="l"/>
            <a:r>
              <a:rPr lang="en-US" sz="3800" dirty="0">
                <a:latin typeface="Lao UI" panose="020B0502040204020203" pitchFamily="34" charset="0"/>
                <a:cs typeface="Lao UI" panose="020B0502040204020203" pitchFamily="34" charset="0"/>
              </a:rPr>
              <a:t>City Traffic Engineer</a:t>
            </a:r>
          </a:p>
        </p:txBody>
      </p:sp>
    </p:spTree>
    <p:extLst>
      <p:ext uri="{BB962C8B-B14F-4D97-AF65-F5344CB8AC3E}">
        <p14:creationId xmlns:p14="http://schemas.microsoft.com/office/powerpoint/2010/main" val="256124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590801"/>
            <a:ext cx="15175781" cy="2743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600" dirty="0"/>
              <a:t>Eastbound Ramp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Single eastbound right on to Tejon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Two eastbound through lanes with dual right turn lanes at Nevada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Proposed Improvements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69FFB-5AAE-44A9-A3BF-5CC2A3353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1300"/>
            <a:ext cx="15571871" cy="393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C8BA34-BDD9-477E-8C57-C159532C54A3}"/>
              </a:ext>
            </a:extLst>
          </p:cNvPr>
          <p:cNvSpPr txBox="1"/>
          <p:nvPr/>
        </p:nvSpPr>
        <p:spPr>
          <a:xfrm>
            <a:off x="2884487" y="4819748"/>
            <a:ext cx="1066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DA340-8DE7-4037-871E-0E786167D12E}"/>
              </a:ext>
            </a:extLst>
          </p:cNvPr>
          <p:cNvSpPr txBox="1"/>
          <p:nvPr/>
        </p:nvSpPr>
        <p:spPr>
          <a:xfrm>
            <a:off x="11277600" y="4809810"/>
            <a:ext cx="1397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Nevada</a:t>
            </a:r>
          </a:p>
        </p:txBody>
      </p:sp>
    </p:spTree>
    <p:extLst>
      <p:ext uri="{BB962C8B-B14F-4D97-AF65-F5344CB8AC3E}">
        <p14:creationId xmlns:p14="http://schemas.microsoft.com/office/powerpoint/2010/main" val="13890768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2133600"/>
            <a:ext cx="15175781" cy="2743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600" dirty="0"/>
              <a:t>Eastbound Ramp Intersections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Proposed Improvements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01A650-A184-4B8D-A479-30FAD7492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28" r="6646"/>
          <a:stretch/>
        </p:blipFill>
        <p:spPr>
          <a:xfrm>
            <a:off x="7905006" y="3733799"/>
            <a:ext cx="7376058" cy="5972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FC2583-4D29-4883-82A1-E1A63E8EB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8" r="63515"/>
          <a:stretch/>
        </p:blipFill>
        <p:spPr>
          <a:xfrm>
            <a:off x="251789" y="3733800"/>
            <a:ext cx="7376294" cy="5972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5B09D-52BD-415D-9B50-03BD39B11C9B}"/>
              </a:ext>
            </a:extLst>
          </p:cNvPr>
          <p:cNvSpPr txBox="1"/>
          <p:nvPr/>
        </p:nvSpPr>
        <p:spPr>
          <a:xfrm>
            <a:off x="3352800" y="3207890"/>
            <a:ext cx="1066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F63FC-F030-4632-8A94-694873303317}"/>
              </a:ext>
            </a:extLst>
          </p:cNvPr>
          <p:cNvSpPr txBox="1"/>
          <p:nvPr/>
        </p:nvSpPr>
        <p:spPr>
          <a:xfrm>
            <a:off x="10942782" y="3207890"/>
            <a:ext cx="14016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Nevada</a:t>
            </a:r>
          </a:p>
        </p:txBody>
      </p:sp>
    </p:spTree>
    <p:extLst>
      <p:ext uri="{BB962C8B-B14F-4D97-AF65-F5344CB8AC3E}">
        <p14:creationId xmlns:p14="http://schemas.microsoft.com/office/powerpoint/2010/main" val="224141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15163800" cy="4952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600" dirty="0"/>
              <a:t>Nevada Avenue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Northbound Nevada reconfigured to allow both left and middle lanes to access northbound I-25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Install median between the ramps and Brookside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Proposed Improvements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CFD30-6C16-49BB-8C3E-5535D1376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73244" y="1496164"/>
            <a:ext cx="5190478" cy="1134215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EFEC244-9A18-41F5-AAB4-7F891249984C}"/>
              </a:ext>
            </a:extLst>
          </p:cNvPr>
          <p:cNvSpPr/>
          <p:nvPr/>
        </p:nvSpPr>
        <p:spPr>
          <a:xfrm>
            <a:off x="14173200" y="9226634"/>
            <a:ext cx="9144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EBCA4-EA2C-4209-BD55-E00A3411433C}"/>
              </a:ext>
            </a:extLst>
          </p:cNvPr>
          <p:cNvSpPr/>
          <p:nvPr/>
        </p:nvSpPr>
        <p:spPr>
          <a:xfrm rot="5400000">
            <a:off x="13556913" y="8993569"/>
            <a:ext cx="6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145627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35" y="2209801"/>
            <a:ext cx="15175781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600" dirty="0"/>
              <a:t>Motor Way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Two-lanes with bike lanes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Right-in/right-out at Nevada, remove signal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Proposed Improvements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E5C5F-E656-41C5-BB8F-A26CA02C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84" y="5029200"/>
            <a:ext cx="14976232" cy="4586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8A171-11F3-48EA-B43F-608F0F7610D3}"/>
              </a:ext>
            </a:extLst>
          </p:cNvPr>
          <p:cNvSpPr txBox="1"/>
          <p:nvPr/>
        </p:nvSpPr>
        <p:spPr>
          <a:xfrm>
            <a:off x="2438400" y="4504747"/>
            <a:ext cx="1066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AF5E5-89F4-4E82-96B8-B987F8E8E3DF}"/>
              </a:ext>
            </a:extLst>
          </p:cNvPr>
          <p:cNvSpPr txBox="1"/>
          <p:nvPr/>
        </p:nvSpPr>
        <p:spPr>
          <a:xfrm>
            <a:off x="12014200" y="4490591"/>
            <a:ext cx="1397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Nevada</a:t>
            </a:r>
          </a:p>
        </p:txBody>
      </p:sp>
    </p:spTree>
    <p:extLst>
      <p:ext uri="{BB962C8B-B14F-4D97-AF65-F5344CB8AC3E}">
        <p14:creationId xmlns:p14="http://schemas.microsoft.com/office/powerpoint/2010/main" val="28287795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4" y="2057400"/>
            <a:ext cx="15175781" cy="2743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600" dirty="0"/>
              <a:t>Motor Way Intersections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Proposed Improvements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E5C5F-E656-41C5-BB8F-A26CA02C4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22"/>
          <a:stretch/>
        </p:blipFill>
        <p:spPr>
          <a:xfrm>
            <a:off x="7802700" y="3190055"/>
            <a:ext cx="7719891" cy="6570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2CB20-E4F4-4939-AFA9-7EC343FEE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541"/>
          <a:stretch/>
        </p:blipFill>
        <p:spPr>
          <a:xfrm>
            <a:off x="47165" y="3191772"/>
            <a:ext cx="7606540" cy="6569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05024-41C6-4B69-BF6B-9A8461DFAA2C}"/>
              </a:ext>
            </a:extLst>
          </p:cNvPr>
          <p:cNvSpPr txBox="1"/>
          <p:nvPr/>
        </p:nvSpPr>
        <p:spPr>
          <a:xfrm>
            <a:off x="3317035" y="2720417"/>
            <a:ext cx="1066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Tejon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B9642-5D2D-48B7-9CA0-9FE41D87620C}"/>
              </a:ext>
            </a:extLst>
          </p:cNvPr>
          <p:cNvSpPr txBox="1"/>
          <p:nvPr/>
        </p:nvSpPr>
        <p:spPr>
          <a:xfrm>
            <a:off x="11072570" y="2720417"/>
            <a:ext cx="14242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Nevada</a:t>
            </a:r>
          </a:p>
        </p:txBody>
      </p:sp>
    </p:spTree>
    <p:extLst>
      <p:ext uri="{BB962C8B-B14F-4D97-AF65-F5344CB8AC3E}">
        <p14:creationId xmlns:p14="http://schemas.microsoft.com/office/powerpoint/2010/main" val="232908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590801"/>
            <a:ext cx="5715001" cy="2743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600" dirty="0"/>
              <a:t>Brookside Avenue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Fix intersection offset at Nevada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Proposed Improvements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85141-ABD7-44AE-9A8F-61EBECBCB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09355"/>
            <a:ext cx="9296401" cy="77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40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590801"/>
            <a:ext cx="15175781" cy="27431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Pedestrian/Bike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Wider sidewalks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Install additional sidewalks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Narrow pedestrian crossings at Nevada/Motor City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Bike lanes on Motor City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Green painted bike crossings on Tejon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Protected bike lanes at Tejon/Motor City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/>
          </a:p>
          <a:p>
            <a:pPr lvl="1"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Proposed Improvements</a:t>
            </a:r>
          </a:p>
        </p:txBody>
      </p:sp>
    </p:spTree>
    <p:extLst>
      <p:ext uri="{BB962C8B-B14F-4D97-AF65-F5344CB8AC3E}">
        <p14:creationId xmlns:p14="http://schemas.microsoft.com/office/powerpoint/2010/main" val="55237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590801"/>
            <a:ext cx="15175781" cy="27431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Roadway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Pavement Overlap south from Brookside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Upgrades to sidewalks and pedestrian ramps at intersections</a:t>
            </a:r>
          </a:p>
          <a:p>
            <a:pPr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8200" dirty="0"/>
              <a:t>Rebuilt Traffic Signals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St. Elmo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Ramona</a:t>
            </a:r>
          </a:p>
          <a:p>
            <a:pPr lvl="1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17600" dirty="0"/>
              <a:t>At Chick-Fil-A access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/>
          </a:p>
          <a:p>
            <a:pPr lvl="1"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CDOT Planned Improvements</a:t>
            </a:r>
          </a:p>
        </p:txBody>
      </p:sp>
    </p:spTree>
    <p:extLst>
      <p:ext uri="{BB962C8B-B14F-4D97-AF65-F5344CB8AC3E}">
        <p14:creationId xmlns:p14="http://schemas.microsoft.com/office/powerpoint/2010/main" val="313148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34D4-169B-48F6-919B-0AE7EC6D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map&#10;&#10;Description automatically generated">
            <a:extLst>
              <a:ext uri="{FF2B5EF4-FFF2-40B4-BE49-F238E27FC236}">
                <a16:creationId xmlns:a16="http://schemas.microsoft.com/office/drawing/2014/main" id="{04F6D7A5-8529-4524-A642-3F8692DEE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3" y="2241414"/>
            <a:ext cx="12420594" cy="75535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62F54-7EB4-4EE4-A8C7-5B4DBE3D44BD}"/>
              </a:ext>
            </a:extLst>
          </p:cNvPr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Traffic Redistribution</a:t>
            </a:r>
          </a:p>
        </p:txBody>
      </p:sp>
    </p:spTree>
    <p:extLst>
      <p:ext uri="{BB962C8B-B14F-4D97-AF65-F5344CB8AC3E}">
        <p14:creationId xmlns:p14="http://schemas.microsoft.com/office/powerpoint/2010/main" val="382789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11140440" cy="1676400"/>
          </a:xfrm>
        </p:spPr>
        <p:txBody>
          <a:bodyPr>
            <a:normAutofit fontScale="90000"/>
          </a:bodyPr>
          <a:lstStyle/>
          <a:p>
            <a:pPr defTabSz="1462589">
              <a:spcBef>
                <a:spcPct val="20000"/>
              </a:spcBef>
            </a:pPr>
            <a:br>
              <a:rPr lang="en-US" sz="3500" b="1" dirty="0">
                <a:solidFill>
                  <a:prstClr val="black"/>
                </a:solidFill>
                <a:ea typeface="+mn-ea"/>
                <a:cs typeface="Lao UI" panose="020B0502040204020203" pitchFamily="34" charset="0"/>
              </a:rPr>
            </a:br>
            <a:br>
              <a:rPr lang="en-US" sz="3500" b="1" dirty="0">
                <a:solidFill>
                  <a:prstClr val="black"/>
                </a:solidFill>
                <a:ea typeface="+mn-ea"/>
                <a:cs typeface="Lao UI" panose="020B0502040204020203" pitchFamily="34" charset="0"/>
              </a:rPr>
            </a:br>
            <a:r>
              <a:rPr lang="en-US" sz="8900" b="1" dirty="0">
                <a:solidFill>
                  <a:srgbClr val="0070C0"/>
                </a:solidFill>
                <a:ea typeface="+mn-ea"/>
                <a:cs typeface="Lao UI" panose="020B0502040204020203" pitchFamily="34" charset="0"/>
              </a:rPr>
              <a:t>QUESTIONS?</a:t>
            </a:r>
            <a:br>
              <a:rPr lang="en-US" sz="3500" b="1" dirty="0">
                <a:solidFill>
                  <a:prstClr val="black"/>
                </a:solidFill>
                <a:ea typeface="+mn-ea"/>
                <a:cs typeface="Lao UI" panose="020B0502040204020203" pitchFamily="34" charset="0"/>
              </a:rPr>
            </a:b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03326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F19FFD-37C1-4C7D-B421-7C2D65093531}"/>
              </a:ext>
            </a:extLst>
          </p:cNvPr>
          <p:cNvSpPr txBox="1"/>
          <p:nvPr/>
        </p:nvSpPr>
        <p:spPr>
          <a:xfrm>
            <a:off x="152400" y="-38627"/>
            <a:ext cx="1082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Tejon/Nevada I-25 Interchange Improvements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FAE198B-F387-40C7-AAD4-CCCB648ED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8142"/>
            <a:ext cx="11125200" cy="77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6769"/>
            <a:ext cx="15240000" cy="773543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3000"/>
              </a:spcAft>
            </a:pPr>
            <a:r>
              <a:rPr lang="en-US" sz="5400" b="0" i="0" u="none" strike="noStrike" baseline="0" dirty="0">
                <a:latin typeface="FranklinGothicBook"/>
              </a:rPr>
              <a:t>PPRTA funded</a:t>
            </a:r>
          </a:p>
          <a:p>
            <a:pPr lvl="1">
              <a:spcAft>
                <a:spcPts val="3000"/>
              </a:spcAft>
            </a:pPr>
            <a:r>
              <a:rPr lang="en-US" sz="4800" dirty="0">
                <a:latin typeface="FranklinGothicBook"/>
              </a:rPr>
              <a:t>Study / Design</a:t>
            </a:r>
          </a:p>
          <a:p>
            <a:pPr lvl="1">
              <a:spcAft>
                <a:spcPts val="3000"/>
              </a:spcAft>
            </a:pPr>
            <a:r>
              <a:rPr lang="en-US" sz="4800" b="0" i="0" u="none" strike="noStrike" baseline="0" dirty="0">
                <a:latin typeface="FranklinGothicBook"/>
              </a:rPr>
              <a:t>Construc</a:t>
            </a:r>
            <a:r>
              <a:rPr lang="en-US" sz="4800" dirty="0">
                <a:latin typeface="FranklinGothicBook"/>
              </a:rPr>
              <a:t>tion</a:t>
            </a:r>
            <a:endParaRPr lang="en-US" sz="4800" b="0" i="0" u="none" strike="noStrike" baseline="0" dirty="0">
              <a:latin typeface="FranklinGothicBook"/>
            </a:endParaRPr>
          </a:p>
          <a:p>
            <a:pPr>
              <a:spcAft>
                <a:spcPts val="3000"/>
              </a:spcAft>
            </a:pPr>
            <a:r>
              <a:rPr lang="en-US" sz="5400" b="0" i="0" u="none" strike="noStrike" baseline="0" dirty="0">
                <a:latin typeface="FranklinGothicBook"/>
              </a:rPr>
              <a:t>Goals of the Study</a:t>
            </a:r>
          </a:p>
          <a:p>
            <a:pPr lvl="1">
              <a:spcAft>
                <a:spcPts val="3000"/>
              </a:spcAft>
            </a:pPr>
            <a:r>
              <a:rPr lang="en-US" sz="4800" b="0" i="0" u="none" strike="noStrike" baseline="0" dirty="0">
                <a:latin typeface="FranklinGothicBook"/>
              </a:rPr>
              <a:t>Identify changes to improve safety for all modes of travel</a:t>
            </a:r>
          </a:p>
          <a:p>
            <a:pPr lvl="1">
              <a:spcAft>
                <a:spcPts val="3000"/>
              </a:spcAft>
            </a:pPr>
            <a:r>
              <a:rPr lang="en-US" sz="4800" dirty="0">
                <a:latin typeface="FranklinGothicBook"/>
              </a:rPr>
              <a:t>Improve traffic flow along S. Nevada</a:t>
            </a:r>
            <a:endParaRPr lang="en-US" sz="4800" b="0" i="0" u="none" strike="noStrike" baseline="0" dirty="0">
              <a:latin typeface="FranklinGothicBook"/>
            </a:endParaRPr>
          </a:p>
          <a:p>
            <a:pPr lvl="1">
              <a:spcAft>
                <a:spcPts val="3000"/>
              </a:spcAft>
            </a:pPr>
            <a:r>
              <a:rPr lang="en-US" sz="4800" dirty="0">
                <a:latin typeface="FranklinGothicBook"/>
              </a:rPr>
              <a:t>Encourage southbound I-25 to access Nevada Avenue at the ramp</a:t>
            </a:r>
          </a:p>
          <a:p>
            <a:pPr lvl="2">
              <a:spcAft>
                <a:spcPts val="3000"/>
              </a:spcAft>
            </a:pPr>
            <a:r>
              <a:rPr lang="en-US" sz="4100" dirty="0">
                <a:latin typeface="FranklinGothicBook"/>
              </a:rPr>
              <a:t>Reduce Tejon Street cut-through traffic</a:t>
            </a:r>
          </a:p>
          <a:p>
            <a:pPr algn="l">
              <a:spcAft>
                <a:spcPts val="3000"/>
              </a:spcAft>
            </a:pP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082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Tejon/Nevada I-25 Interchange Improvements</a:t>
            </a:r>
          </a:p>
        </p:txBody>
      </p:sp>
    </p:spTree>
    <p:extLst>
      <p:ext uri="{BB962C8B-B14F-4D97-AF65-F5344CB8AC3E}">
        <p14:creationId xmlns:p14="http://schemas.microsoft.com/office/powerpoint/2010/main" val="65483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A769E33D-84E9-4E63-BBD1-D6897D8BA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11125200" cy="77116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50827-A7A2-4841-8898-51F1122A0F7D}"/>
              </a:ext>
            </a:extLst>
          </p:cNvPr>
          <p:cNvSpPr txBox="1"/>
          <p:nvPr/>
        </p:nvSpPr>
        <p:spPr>
          <a:xfrm>
            <a:off x="152400" y="0"/>
            <a:ext cx="1082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Tejon/Nevada I-25</a:t>
            </a:r>
          </a:p>
          <a:p>
            <a:r>
              <a:rPr lang="en-US" sz="7000" dirty="0">
                <a:solidFill>
                  <a:srgbClr val="0070C0"/>
                </a:solidFill>
              </a:rPr>
              <a:t>Crash History</a:t>
            </a:r>
          </a:p>
        </p:txBody>
      </p:sp>
    </p:spTree>
    <p:extLst>
      <p:ext uri="{BB962C8B-B14F-4D97-AF65-F5344CB8AC3E}">
        <p14:creationId xmlns:p14="http://schemas.microsoft.com/office/powerpoint/2010/main" val="233401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E01F0E-9C05-4E40-8197-8DD3D31DE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6785073"/>
            <a:ext cx="3947160" cy="21270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34BB0A92-3730-486F-AC7D-AA8102646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11125200" cy="7711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8C1FB-309A-49D7-ABB1-94C756CA11D4}"/>
              </a:ext>
            </a:extLst>
          </p:cNvPr>
          <p:cNvSpPr txBox="1"/>
          <p:nvPr/>
        </p:nvSpPr>
        <p:spPr>
          <a:xfrm>
            <a:off x="152400" y="0"/>
            <a:ext cx="1082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Tejon/Nevada I-25</a:t>
            </a:r>
          </a:p>
          <a:p>
            <a:r>
              <a:rPr lang="en-US" sz="7000" dirty="0">
                <a:solidFill>
                  <a:srgbClr val="0070C0"/>
                </a:solidFill>
              </a:rPr>
              <a:t>Crash Issues</a:t>
            </a:r>
          </a:p>
        </p:txBody>
      </p:sp>
    </p:spTree>
    <p:extLst>
      <p:ext uri="{BB962C8B-B14F-4D97-AF65-F5344CB8AC3E}">
        <p14:creationId xmlns:p14="http://schemas.microsoft.com/office/powerpoint/2010/main" val="1064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D8C1FB-309A-49D7-ABB1-94C756CA11D4}"/>
              </a:ext>
            </a:extLst>
          </p:cNvPr>
          <p:cNvSpPr txBox="1"/>
          <p:nvPr/>
        </p:nvSpPr>
        <p:spPr>
          <a:xfrm>
            <a:off x="152400" y="0"/>
            <a:ext cx="1082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Tejon/Nevada I-25</a:t>
            </a:r>
          </a:p>
          <a:p>
            <a:r>
              <a:rPr lang="en-US" sz="7000" dirty="0">
                <a:solidFill>
                  <a:srgbClr val="0070C0"/>
                </a:solidFill>
              </a:rPr>
              <a:t>Intersection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B26DF-83D6-4890-8699-2FE56F255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8"/>
          <a:stretch/>
        </p:blipFill>
        <p:spPr>
          <a:xfrm>
            <a:off x="1204912" y="3048000"/>
            <a:ext cx="131349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3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E01F0E-9C05-4E40-8197-8DD3D31DE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38400"/>
            <a:ext cx="14859000" cy="7391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current design has poor operations for vehicles wanting to go from southbound I-25 to southbound Nevada</a:t>
            </a:r>
          </a:p>
          <a:p>
            <a:pPr lvl="1"/>
            <a:r>
              <a:rPr lang="en-US" dirty="0"/>
              <a:t>There is only a single through lane on the southbound ramp at Tejon (LOS D)</a:t>
            </a:r>
          </a:p>
          <a:p>
            <a:pPr lvl="1"/>
            <a:r>
              <a:rPr lang="en-US" dirty="0"/>
              <a:t>There is only a shared right-turn lane on southbound ramp at Nevada (LOS E)</a:t>
            </a:r>
          </a:p>
          <a:p>
            <a:r>
              <a:rPr lang="en-US" dirty="0"/>
              <a:t>Tejon/Brookside and Nevada/Brookside have poor side street operations</a:t>
            </a:r>
          </a:p>
          <a:p>
            <a:r>
              <a:rPr lang="en-US" dirty="0"/>
              <a:t>Queues often extend through adjacent intersections on Nevada and Tejon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8C1FB-309A-49D7-ABB1-94C756CA11D4}"/>
              </a:ext>
            </a:extLst>
          </p:cNvPr>
          <p:cNvSpPr txBox="1"/>
          <p:nvPr/>
        </p:nvSpPr>
        <p:spPr>
          <a:xfrm>
            <a:off x="152400" y="0"/>
            <a:ext cx="114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Tejon/Nevada I-25</a:t>
            </a:r>
          </a:p>
          <a:p>
            <a:r>
              <a:rPr lang="en-US" sz="7000" dirty="0">
                <a:solidFill>
                  <a:srgbClr val="0070C0"/>
                </a:solidFill>
              </a:rPr>
              <a:t>Intersection Operational Issues</a:t>
            </a:r>
          </a:p>
        </p:txBody>
      </p:sp>
    </p:spTree>
    <p:extLst>
      <p:ext uri="{BB962C8B-B14F-4D97-AF65-F5344CB8AC3E}">
        <p14:creationId xmlns:p14="http://schemas.microsoft.com/office/powerpoint/2010/main" val="185963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>
                <a:solidFill>
                  <a:srgbClr val="0070C0"/>
                </a:solidFill>
              </a:rPr>
              <a:t>Travel Patterns – SB I-25</a:t>
            </a:r>
            <a:endParaRPr lang="en-US" sz="7000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88F275-655F-424E-B0DE-E5E3DBFAB256}"/>
              </a:ext>
            </a:extLst>
          </p:cNvPr>
          <p:cNvSpPr txBox="1">
            <a:spLocks/>
          </p:cNvSpPr>
          <p:nvPr/>
        </p:nvSpPr>
        <p:spPr>
          <a:xfrm>
            <a:off x="152400" y="2590801"/>
            <a:ext cx="4953000" cy="6705599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548640" indent="-54864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</a:pPr>
            <a:r>
              <a:rPr lang="en-US" sz="3200" dirty="0">
                <a:latin typeface="FranklinGothicBook"/>
              </a:rPr>
              <a:t>47-55% of Southbound I-25 traffic turning on Tejon is going to Nevada</a:t>
            </a:r>
          </a:p>
          <a:p>
            <a:r>
              <a:rPr lang="en-US" sz="3200" dirty="0">
                <a:latin typeface="FranklinGothicBook"/>
              </a:rPr>
              <a:t>Vehicles use side streets to get to Nevada:</a:t>
            </a:r>
          </a:p>
          <a:p>
            <a:pPr lvl="1"/>
            <a:r>
              <a:rPr lang="en-US" sz="2600" dirty="0">
                <a:latin typeface="FranklinGothicBook"/>
              </a:rPr>
              <a:t>Motor Way – 23.9%</a:t>
            </a:r>
          </a:p>
          <a:p>
            <a:pPr lvl="1"/>
            <a:r>
              <a:rPr lang="en-US" sz="2600" dirty="0">
                <a:latin typeface="FranklinGothicBook"/>
              </a:rPr>
              <a:t>Brookside Street – 10.1%</a:t>
            </a:r>
          </a:p>
          <a:p>
            <a:pPr lvl="1"/>
            <a:r>
              <a:rPr lang="en-US" sz="2600" dirty="0">
                <a:latin typeface="FranklinGothicBook"/>
              </a:rPr>
              <a:t>Navajo Street – 6.0%</a:t>
            </a:r>
          </a:p>
          <a:p>
            <a:pPr lvl="1"/>
            <a:r>
              <a:rPr lang="en-US" sz="2600" dirty="0">
                <a:latin typeface="FranklinGothicBook"/>
              </a:rPr>
              <a:t>Ramona Avenue – 1.6%</a:t>
            </a:r>
          </a:p>
          <a:p>
            <a:pPr lvl="1"/>
            <a:r>
              <a:rPr lang="en-US" sz="2600" dirty="0">
                <a:latin typeface="FranklinGothicBook"/>
              </a:rPr>
              <a:t>St Elmo Avenue – 1.6%</a:t>
            </a:r>
          </a:p>
          <a:p>
            <a:pPr lvl="1"/>
            <a:r>
              <a:rPr lang="en-US" sz="2600" dirty="0">
                <a:latin typeface="FranklinGothicBook"/>
              </a:rPr>
              <a:t>Cheyenne Road – 9.4%</a:t>
            </a:r>
          </a:p>
          <a:p>
            <a:pPr>
              <a:spcAft>
                <a:spcPts val="3000"/>
              </a:spcAft>
            </a:pPr>
            <a:endParaRPr lang="en-US" sz="1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F86A7-7DF8-422F-AB4F-6D71E20A2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80" y="3276600"/>
            <a:ext cx="10369219" cy="52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39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685799"/>
            <a:ext cx="1082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</a:rPr>
              <a:t>Travel Patterns – NB I-25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88F275-655F-424E-B0DE-E5E3DBFAB256}"/>
              </a:ext>
            </a:extLst>
          </p:cNvPr>
          <p:cNvSpPr txBox="1">
            <a:spLocks/>
          </p:cNvSpPr>
          <p:nvPr/>
        </p:nvSpPr>
        <p:spPr>
          <a:xfrm>
            <a:off x="152400" y="2590801"/>
            <a:ext cx="4724400" cy="6705599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548640" indent="-54864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</a:pPr>
            <a:r>
              <a:rPr lang="en-US" sz="3200" dirty="0">
                <a:latin typeface="FranklinGothicBook"/>
              </a:rPr>
              <a:t>25% of Northbound     I-25 traffic from Nevada uses Tejon as a cut-through</a:t>
            </a:r>
          </a:p>
          <a:p>
            <a:r>
              <a:rPr lang="en-US" sz="3200" dirty="0">
                <a:latin typeface="FranklinGothicBook"/>
              </a:rPr>
              <a:t>Vehicles use side streets to get to I-25:</a:t>
            </a:r>
          </a:p>
          <a:p>
            <a:pPr lvl="1"/>
            <a:r>
              <a:rPr lang="en-US" sz="2600" dirty="0">
                <a:latin typeface="FranklinGothicBook"/>
              </a:rPr>
              <a:t>Motor Way – 6.5%</a:t>
            </a:r>
          </a:p>
          <a:p>
            <a:pPr lvl="1"/>
            <a:r>
              <a:rPr lang="en-US" sz="2600" dirty="0">
                <a:latin typeface="FranklinGothicBook"/>
              </a:rPr>
              <a:t>Brookside Street – 2.9%</a:t>
            </a:r>
          </a:p>
          <a:p>
            <a:pPr lvl="1"/>
            <a:r>
              <a:rPr lang="en-US" sz="2600" dirty="0">
                <a:latin typeface="FranklinGothicBook"/>
              </a:rPr>
              <a:t>Navajo Street – 8.9%</a:t>
            </a:r>
          </a:p>
          <a:p>
            <a:pPr lvl="1"/>
            <a:r>
              <a:rPr lang="en-US" sz="2600" dirty="0">
                <a:latin typeface="FranklinGothicBook"/>
              </a:rPr>
              <a:t>Ramona Avenue – 6.5%</a:t>
            </a:r>
          </a:p>
          <a:p>
            <a:pPr lvl="1"/>
            <a:r>
              <a:rPr lang="en-US" sz="2600" dirty="0">
                <a:latin typeface="FranklinGothicBook"/>
              </a:rPr>
              <a:t>St Elmo Avenue – 2.4%</a:t>
            </a:r>
          </a:p>
          <a:p>
            <a:pPr>
              <a:spcAft>
                <a:spcPts val="3000"/>
              </a:spcAft>
            </a:pPr>
            <a:endParaRPr lang="en-US" sz="11500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51FB4B3-0683-4A40-8F1F-0A9C217A4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0801"/>
            <a:ext cx="10210800" cy="69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332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641</Words>
  <Application>Microsoft Office PowerPoint</Application>
  <PresentationFormat>Custom</PresentationFormat>
  <Paragraphs>146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FranklinGothicBook</vt:lpstr>
      <vt:lpstr>Lao UI</vt:lpstr>
      <vt:lpstr>Optima</vt:lpstr>
      <vt:lpstr>1_Office Theme</vt:lpstr>
      <vt:lpstr>2_Office Theme</vt:lpstr>
      <vt:lpstr>Nevada Ave/Tejon St Corridors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Escooter Share Update</dc:title>
  <dc:creator>Tefertiller, Ryan</dc:creator>
  <cp:lastModifiedBy>Dean Beukema</cp:lastModifiedBy>
  <cp:revision>42</cp:revision>
  <dcterms:created xsi:type="dcterms:W3CDTF">2021-08-24T13:55:14Z</dcterms:created>
  <dcterms:modified xsi:type="dcterms:W3CDTF">2022-06-19T15:22:11Z</dcterms:modified>
</cp:coreProperties>
</file>