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60" r:id="rId2"/>
  </p:sldMasterIdLst>
  <p:notesMasterIdLst>
    <p:notesMasterId r:id="rId25"/>
  </p:notesMasterIdLst>
  <p:sldIdLst>
    <p:sldId id="257" r:id="rId3"/>
    <p:sldId id="272" r:id="rId4"/>
    <p:sldId id="273" r:id="rId5"/>
    <p:sldId id="274" r:id="rId6"/>
    <p:sldId id="275" r:id="rId7"/>
    <p:sldId id="277" r:id="rId8"/>
    <p:sldId id="259" r:id="rId9"/>
    <p:sldId id="276" r:id="rId10"/>
    <p:sldId id="263" r:id="rId11"/>
    <p:sldId id="279" r:id="rId12"/>
    <p:sldId id="280" r:id="rId13"/>
    <p:sldId id="281" r:id="rId14"/>
    <p:sldId id="286" r:id="rId15"/>
    <p:sldId id="287" r:id="rId16"/>
    <p:sldId id="288" r:id="rId17"/>
    <p:sldId id="289" r:id="rId18"/>
    <p:sldId id="278" r:id="rId19"/>
    <p:sldId id="292" r:id="rId20"/>
    <p:sldId id="291" r:id="rId21"/>
    <p:sldId id="285" r:id="rId22"/>
    <p:sldId id="265" r:id="rId23"/>
    <p:sldId id="268" r:id="rId2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6AF27D3-922F-4ABF-A61A-E7B86BD947DB}">
          <p14:sldIdLst>
            <p14:sldId id="257"/>
            <p14:sldId id="272"/>
            <p14:sldId id="273"/>
            <p14:sldId id="274"/>
            <p14:sldId id="275"/>
            <p14:sldId id="277"/>
            <p14:sldId id="259"/>
            <p14:sldId id="276"/>
            <p14:sldId id="263"/>
            <p14:sldId id="279"/>
            <p14:sldId id="280"/>
            <p14:sldId id="281"/>
            <p14:sldId id="286"/>
            <p14:sldId id="287"/>
            <p14:sldId id="288"/>
            <p14:sldId id="289"/>
            <p14:sldId id="278"/>
            <p14:sldId id="292"/>
            <p14:sldId id="291"/>
            <p14:sldId id="285"/>
            <p14:sldId id="265"/>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9BD"/>
    <a:srgbClr val="0099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406"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elly:Desktop:Consulting%20projects:1%20T5%20Portland%20Denver:T5%20Portland%20MTDC%20Data%20V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1"/>
          <c:order val="0"/>
          <c:tx>
            <c:v>Supply added (op sq ft)</c:v>
          </c:tx>
          <c:spPr>
            <a:solidFill>
              <a:srgbClr val="376092"/>
            </a:solidFill>
          </c:spPr>
          <c:invertIfNegative val="0"/>
          <c:cat>
            <c:numRef>
              <c:f>'Supply Demand calculations'!$B$5:$B$10</c:f>
              <c:numCache>
                <c:formatCode>General</c:formatCode>
                <c:ptCount val="6"/>
                <c:pt idx="0">
                  <c:v>2011</c:v>
                </c:pt>
                <c:pt idx="1">
                  <c:v>2012</c:v>
                </c:pt>
                <c:pt idx="2">
                  <c:v>2013</c:v>
                </c:pt>
                <c:pt idx="3">
                  <c:v>2014</c:v>
                </c:pt>
                <c:pt idx="4">
                  <c:v>2015</c:v>
                </c:pt>
                <c:pt idx="5">
                  <c:v>2016</c:v>
                </c:pt>
              </c:numCache>
            </c:numRef>
          </c:cat>
          <c:val>
            <c:numRef>
              <c:f>'Supply Demand calculations'!$C$5:$C$10</c:f>
              <c:numCache>
                <c:formatCode>_(* #,##0_);_(* \(#,##0\);_(* "-"??_);_(@_)</c:formatCode>
                <c:ptCount val="6"/>
                <c:pt idx="0">
                  <c:v>25000</c:v>
                </c:pt>
                <c:pt idx="1">
                  <c:v>65287</c:v>
                </c:pt>
                <c:pt idx="2">
                  <c:v>33000</c:v>
                </c:pt>
                <c:pt idx="3">
                  <c:v>30000</c:v>
                </c:pt>
                <c:pt idx="4">
                  <c:v>70000</c:v>
                </c:pt>
                <c:pt idx="5">
                  <c:v>15000</c:v>
                </c:pt>
              </c:numCache>
            </c:numRef>
          </c:val>
        </c:ser>
        <c:ser>
          <c:idx val="2"/>
          <c:order val="1"/>
          <c:tx>
            <c:v>Take-up (op sq ft)</c:v>
          </c:tx>
          <c:spPr>
            <a:solidFill>
              <a:schemeClr val="accent5">
                <a:lumMod val="40000"/>
                <a:lumOff val="60000"/>
              </a:schemeClr>
            </a:solidFill>
          </c:spPr>
          <c:invertIfNegative val="0"/>
          <c:cat>
            <c:numRef>
              <c:f>'Supply Demand calculations'!$B$5:$B$10</c:f>
              <c:numCache>
                <c:formatCode>General</c:formatCode>
                <c:ptCount val="6"/>
                <c:pt idx="0">
                  <c:v>2011</c:v>
                </c:pt>
                <c:pt idx="1">
                  <c:v>2012</c:v>
                </c:pt>
                <c:pt idx="2">
                  <c:v>2013</c:v>
                </c:pt>
                <c:pt idx="3">
                  <c:v>2014</c:v>
                </c:pt>
                <c:pt idx="4">
                  <c:v>2015</c:v>
                </c:pt>
                <c:pt idx="5">
                  <c:v>2016</c:v>
                </c:pt>
              </c:numCache>
            </c:numRef>
          </c:cat>
          <c:val>
            <c:numRef>
              <c:f>'Supply Demand calculations'!$F$5:$F$10</c:f>
              <c:numCache>
                <c:formatCode>_(* #,##0_);_(* \(#,##0\);_(* "-"??_);_(@_)</c:formatCode>
                <c:ptCount val="6"/>
                <c:pt idx="0">
                  <c:v>15000</c:v>
                </c:pt>
                <c:pt idx="1">
                  <c:v>27000</c:v>
                </c:pt>
                <c:pt idx="2">
                  <c:v>39000</c:v>
                </c:pt>
                <c:pt idx="3">
                  <c:v>75000</c:v>
                </c:pt>
                <c:pt idx="4">
                  <c:v>35000</c:v>
                </c:pt>
                <c:pt idx="5">
                  <c:v>30000</c:v>
                </c:pt>
              </c:numCache>
            </c:numRef>
          </c:val>
        </c:ser>
        <c:dLbls>
          <c:showLegendKey val="0"/>
          <c:showVal val="0"/>
          <c:showCatName val="0"/>
          <c:showSerName val="0"/>
          <c:showPercent val="0"/>
          <c:showBubbleSize val="0"/>
        </c:dLbls>
        <c:gapWidth val="150"/>
        <c:axId val="248237968"/>
        <c:axId val="248235616"/>
      </c:barChart>
      <c:catAx>
        <c:axId val="248237968"/>
        <c:scaling>
          <c:orientation val="minMax"/>
        </c:scaling>
        <c:delete val="0"/>
        <c:axPos val="b"/>
        <c:numFmt formatCode="General" sourceLinked="1"/>
        <c:majorTickMark val="out"/>
        <c:minorTickMark val="none"/>
        <c:tickLblPos val="nextTo"/>
        <c:crossAx val="248235616"/>
        <c:crosses val="autoZero"/>
        <c:auto val="1"/>
        <c:lblAlgn val="ctr"/>
        <c:lblOffset val="100"/>
        <c:noMultiLvlLbl val="0"/>
      </c:catAx>
      <c:valAx>
        <c:axId val="248235616"/>
        <c:scaling>
          <c:orientation val="minMax"/>
        </c:scaling>
        <c:delete val="0"/>
        <c:axPos val="l"/>
        <c:majorGridlines>
          <c:spPr>
            <a:ln>
              <a:prstDash val="lgDash"/>
            </a:ln>
          </c:spPr>
        </c:majorGridlines>
        <c:title>
          <c:tx>
            <c:rich>
              <a:bodyPr rot="-5400000" vert="horz"/>
              <a:lstStyle/>
              <a:p>
                <a:pPr>
                  <a:defRPr/>
                </a:pPr>
                <a:r>
                  <a:rPr lang="en-US"/>
                  <a:t>Op. Sq. Ft</a:t>
                </a:r>
              </a:p>
            </c:rich>
          </c:tx>
          <c:overlay val="0"/>
        </c:title>
        <c:numFmt formatCode="_(* #,##0_);_(* \(#,##0\);_(* &quot;-&quot;??_);_(@_)" sourceLinked="1"/>
        <c:majorTickMark val="out"/>
        <c:minorTickMark val="none"/>
        <c:tickLblPos val="nextTo"/>
        <c:crossAx val="248237968"/>
        <c:crosses val="autoZero"/>
        <c:crossBetween val="between"/>
      </c:valAx>
    </c:plotArea>
    <c:legend>
      <c:legendPos val="b"/>
      <c:overlay val="0"/>
    </c:legend>
    <c:plotVisOnly val="1"/>
    <c:dispBlanksAs val="gap"/>
    <c:showDLblsOverMax val="0"/>
  </c:chart>
  <c:spPr>
    <a:ln>
      <a:noFill/>
    </a:ln>
  </c:spPr>
  <c:txPr>
    <a:bodyPr/>
    <a:lstStyle/>
    <a:p>
      <a:pPr>
        <a:defRPr sz="12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8" tIns="48329" rIns="96658" bIns="48329" rtlCol="0"/>
          <a:lstStyle>
            <a:lvl1pPr algn="l">
              <a:defRPr sz="1100"/>
            </a:lvl1pPr>
          </a:lstStyle>
          <a:p>
            <a:endParaRPr lang="en-US"/>
          </a:p>
        </p:txBody>
      </p:sp>
      <p:sp>
        <p:nvSpPr>
          <p:cNvPr id="3" name="Date Placeholder 2"/>
          <p:cNvSpPr>
            <a:spLocks noGrp="1"/>
          </p:cNvSpPr>
          <p:nvPr>
            <p:ph type="dt" idx="1"/>
          </p:nvPr>
        </p:nvSpPr>
        <p:spPr>
          <a:xfrm>
            <a:off x="4143588" y="1"/>
            <a:ext cx="3169920" cy="480060"/>
          </a:xfrm>
          <a:prstGeom prst="rect">
            <a:avLst/>
          </a:prstGeom>
        </p:spPr>
        <p:txBody>
          <a:bodyPr vert="horz" lIns="96658" tIns="48329" rIns="96658" bIns="48329" rtlCol="0"/>
          <a:lstStyle>
            <a:lvl1pPr algn="r">
              <a:defRPr sz="1100"/>
            </a:lvl1pPr>
          </a:lstStyle>
          <a:p>
            <a:fld id="{EB249C38-196A-C74A-B47D-D6EE51ADEF14}" type="datetimeFigureOut">
              <a:rPr lang="en-US" smtClean="0"/>
              <a:t>4/22/2016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8" tIns="48329" rIns="96658" bIns="4832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8" tIns="48329" rIns="96658" bIns="48329" rtlCol="0" anchor="b"/>
          <a:lstStyle>
            <a:lvl1pPr algn="l">
              <a:defRPr sz="1100"/>
            </a:lvl1pPr>
          </a:lstStyle>
          <a:p>
            <a:endParaRPr lang="en-US"/>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58" tIns="48329" rIns="96658" bIns="48329" rtlCol="0" anchor="b"/>
          <a:lstStyle>
            <a:lvl1pPr algn="r">
              <a:defRPr sz="1100"/>
            </a:lvl1pPr>
          </a:lstStyle>
          <a:p>
            <a:fld id="{16389858-7116-AA4A-8906-1DFE474E69C5}" type="slidenum">
              <a:rPr lang="en-US" smtClean="0"/>
              <a:t>‹#›</a:t>
            </a:fld>
            <a:endParaRPr lang="en-US"/>
          </a:p>
        </p:txBody>
      </p:sp>
    </p:spTree>
    <p:extLst>
      <p:ext uri="{BB962C8B-B14F-4D97-AF65-F5344CB8AC3E}">
        <p14:creationId xmlns:p14="http://schemas.microsoft.com/office/powerpoint/2010/main" val="27012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7</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22</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9</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10</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11</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12</a:t>
            </a:fld>
            <a:endParaRPr lang="en-US"/>
          </a:p>
        </p:txBody>
      </p:sp>
    </p:spTree>
    <p:extLst>
      <p:ext uri="{BB962C8B-B14F-4D97-AF65-F5344CB8AC3E}">
        <p14:creationId xmlns:p14="http://schemas.microsoft.com/office/powerpoint/2010/main" val="1755934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B8FB-5F8F-4763-8F83-DF796D1E356A}"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6943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B8FB-5F8F-4763-8F83-DF796D1E356A}"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69437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4FB8FB-5F8F-4763-8F83-DF796D1E356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6943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89858-7116-AA4A-8906-1DFE474E69C5}" type="slidenum">
              <a:rPr lang="en-US" smtClean="0"/>
              <a:t>21</a:t>
            </a:fld>
            <a:endParaRPr lang="en-US"/>
          </a:p>
        </p:txBody>
      </p:sp>
    </p:spTree>
    <p:extLst>
      <p:ext uri="{BB962C8B-B14F-4D97-AF65-F5344CB8AC3E}">
        <p14:creationId xmlns:p14="http://schemas.microsoft.com/office/powerpoint/2010/main" val="1755934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0B444-7E22-4148-8C31-D590BA73BF4A}"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291580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B444-7E22-4148-8C31-D590BA73BF4A}"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247408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B444-7E22-4148-8C31-D590BA73BF4A}"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2436821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28600"/>
            <a:ext cx="9144000" cy="228600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708904"/>
            <a:ext cx="9144000" cy="1149096"/>
          </a:xfrm>
          <a:prstGeom prst="rect">
            <a:avLst/>
          </a:prstGeom>
        </p:spPr>
      </p:pic>
      <p:sp>
        <p:nvSpPr>
          <p:cNvPr id="2" name="Title 1"/>
          <p:cNvSpPr>
            <a:spLocks noGrp="1"/>
          </p:cNvSpPr>
          <p:nvPr>
            <p:ph type="ctrTitle"/>
          </p:nvPr>
        </p:nvSpPr>
        <p:spPr>
          <a:xfrm>
            <a:off x="886968" y="3535874"/>
            <a:ext cx="7488936" cy="1243584"/>
          </a:xfrm>
          <a:solidFill>
            <a:schemeClr val="bg1"/>
          </a:solidFill>
        </p:spPr>
        <p:txBody>
          <a:bodyPr lIns="228600" tIns="228600" rIns="228600" bIns="228600" anchor="ctr">
            <a:noAutofit/>
          </a:bodyPr>
          <a:lstStyle>
            <a:lvl1pPr>
              <a:defRPr sz="3000">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6968" y="4797746"/>
            <a:ext cx="7488936" cy="896112"/>
          </a:xfrm>
          <a:solidFill>
            <a:schemeClr val="tx2">
              <a:lumMod val="50000"/>
              <a:alpha val="90000"/>
            </a:schemeClr>
          </a:solidFill>
        </p:spPr>
        <p:txBody>
          <a:bodyPr lIns="228600" tIns="182880" rIns="228600" bIns="182880" anchor="ct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44208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09728"/>
          <a:lstStyle/>
          <a:p>
            <a:r>
              <a:rPr lang="en-US" dirty="0" smtClean="0"/>
              <a:t>Click to edit Master title style</a:t>
            </a:r>
            <a:endParaRPr lang="en-US" dirty="0"/>
          </a:p>
        </p:txBody>
      </p:sp>
      <p:sp>
        <p:nvSpPr>
          <p:cNvPr id="3" name="Content Placeholder 2"/>
          <p:cNvSpPr>
            <a:spLocks noGrp="1"/>
          </p:cNvSpPr>
          <p:nvPr>
            <p:ph idx="1"/>
          </p:nvPr>
        </p:nvSpPr>
        <p:spPr/>
        <p:txBody>
          <a:bodyPr lIns="109728"/>
          <a:lstStyle>
            <a:lvl1pPr marL="0" indent="0">
              <a:defRPr/>
            </a:lvl1pPr>
            <a:lvl2pPr marL="288925" indent="-230188">
              <a:buClr>
                <a:schemeClr val="tx2">
                  <a:lumMod val="75000"/>
                </a:schemeClr>
              </a:buClr>
              <a:defRPr sz="22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4505394" y="6420934"/>
            <a:ext cx="395761" cy="307777"/>
          </a:xfrm>
          <a:prstGeom prst="rect">
            <a:avLst/>
          </a:prstGeom>
          <a:noFill/>
        </p:spPr>
        <p:txBody>
          <a:bodyPr wrap="none" rtlCol="0">
            <a:spAutoFit/>
          </a:bodyPr>
          <a:lstStyle/>
          <a:p>
            <a:pPr defTabSz="914400"/>
            <a:fld id="{82815C5D-FC48-004B-9F6B-6CD3741BAF58}" type="slidenum">
              <a:rPr lang="en-US" sz="1400" smtClean="0">
                <a:solidFill>
                  <a:prstClr val="white"/>
                </a:solidFill>
              </a:rPr>
              <a:pPr defTabSz="914400"/>
              <a:t>‹#›</a:t>
            </a:fld>
            <a:endParaRPr lang="en-US" sz="1400" dirty="0">
              <a:solidFill>
                <a:prstClr val="white"/>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B444-7E22-4148-8C31-D590BA73BF4A}"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196005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0B444-7E22-4148-8C31-D590BA73BF4A}"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733824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0B444-7E22-4148-8C31-D590BA73BF4A}"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3809729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0B444-7E22-4148-8C31-D590BA73BF4A}"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1709304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0B444-7E22-4148-8C31-D590BA73BF4A}"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3864224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0B444-7E22-4148-8C31-D590BA73BF4A}"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055891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0B444-7E22-4148-8C31-D590BA73BF4A}"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6493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0B444-7E22-4148-8C31-D590BA73BF4A}"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ACF3C-F245-044C-87BA-C381C14891D4}" type="slidenum">
              <a:rPr lang="en-US" smtClean="0"/>
              <a:t>‹#›</a:t>
            </a:fld>
            <a:endParaRPr lang="en-US"/>
          </a:p>
        </p:txBody>
      </p:sp>
    </p:spTree>
    <p:extLst>
      <p:ext uri="{BB962C8B-B14F-4D97-AF65-F5344CB8AC3E}">
        <p14:creationId xmlns:p14="http://schemas.microsoft.com/office/powerpoint/2010/main" val="41998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0B444-7E22-4148-8C31-D590BA73BF4A}" type="datetimeFigureOut">
              <a:rPr lang="en-US" smtClean="0"/>
              <a:t>4/22/2016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ACF3C-F245-044C-87BA-C381C14891D4}" type="slidenum">
              <a:rPr lang="en-US" smtClean="0"/>
              <a:t>‹#›</a:t>
            </a:fld>
            <a:endParaRPr lang="en-US"/>
          </a:p>
        </p:txBody>
      </p:sp>
    </p:spTree>
    <p:extLst>
      <p:ext uri="{BB962C8B-B14F-4D97-AF65-F5344CB8AC3E}">
        <p14:creationId xmlns:p14="http://schemas.microsoft.com/office/powerpoint/2010/main" val="140316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DR_01.png"/>
          <p:cNvPicPr>
            <a:picLocks noChangeAspect="1"/>
          </p:cNvPicPr>
          <p:nvPr userDrawn="1"/>
        </p:nvPicPr>
        <p:blipFill>
          <a:blip r:embed="rId4" cstate="print"/>
          <a:stretch>
            <a:fillRect/>
          </a:stretch>
        </p:blipFill>
        <p:spPr>
          <a:xfrm>
            <a:off x="457182" y="0"/>
            <a:ext cx="8686818" cy="762002"/>
          </a:xfrm>
          <a:prstGeom prst="rect">
            <a:avLst/>
          </a:prstGeom>
        </p:spPr>
      </p:pic>
      <p:sp>
        <p:nvSpPr>
          <p:cNvPr id="2" name="Title Placeholder 1"/>
          <p:cNvSpPr>
            <a:spLocks noGrp="1"/>
          </p:cNvSpPr>
          <p:nvPr>
            <p:ph type="title"/>
          </p:nvPr>
        </p:nvSpPr>
        <p:spPr>
          <a:xfrm>
            <a:off x="457200" y="0"/>
            <a:ext cx="8229600" cy="715962"/>
          </a:xfrm>
          <a:prstGeom prst="rect">
            <a:avLst/>
          </a:prstGeom>
        </p:spPr>
        <p:txBody>
          <a:bodyPr vert="horz" lIns="109728"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01701"/>
            <a:ext cx="8229600" cy="4669366"/>
          </a:xfrm>
          <a:prstGeom prst="rect">
            <a:avLst/>
          </a:prstGeom>
        </p:spPr>
        <p:txBody>
          <a:bodyPr vert="horz" lIns="109728"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197613"/>
            <a:ext cx="9144000" cy="685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l" defTabSz="914400" rtl="0" eaLnBrk="1" latinLnBrk="0" hangingPunct="1">
        <a:spcBef>
          <a:spcPct val="0"/>
        </a:spcBef>
        <a:buNone/>
        <a:defRPr sz="2600" kern="1200">
          <a:solidFill>
            <a:schemeClr val="bg1"/>
          </a:solidFill>
          <a:latin typeface="+mj-lt"/>
          <a:ea typeface="+mj-ea"/>
          <a:cs typeface="+mj-cs"/>
        </a:defRPr>
      </a:lvl1pPr>
    </p:titleStyle>
    <p:bodyStyle>
      <a:lvl1pPr marL="342900" indent="-342900" algn="l" defTabSz="914400" rtl="0" eaLnBrk="1" latinLnBrk="0" hangingPunct="1">
        <a:spcBef>
          <a:spcPts val="300"/>
        </a:spcBef>
        <a:buFont typeface="Arial" pitchFamily="34" charset="0"/>
        <a:buNone/>
        <a:defRPr sz="2200" kern="1200">
          <a:solidFill>
            <a:schemeClr val="tx1"/>
          </a:solidFill>
          <a:latin typeface="+mn-lt"/>
          <a:ea typeface="+mn-ea"/>
          <a:cs typeface="+mn-cs"/>
        </a:defRPr>
      </a:lvl1pPr>
      <a:lvl2pPr marL="285750" indent="-222250" algn="l" defTabSz="914400" rtl="0" eaLnBrk="1" latinLnBrk="0" hangingPunct="1">
        <a:spcBef>
          <a:spcPts val="300"/>
        </a:spcBef>
        <a:buSzPct val="90000"/>
        <a:buFont typeface="Wingdings" pitchFamily="2" charset="2"/>
        <a:buChar char="§"/>
        <a:defRPr sz="2200" kern="1200">
          <a:solidFill>
            <a:schemeClr val="tx1"/>
          </a:solidFill>
          <a:latin typeface="+mn-lt"/>
          <a:ea typeface="+mn-ea"/>
          <a:cs typeface="+mn-cs"/>
        </a:defRPr>
      </a:lvl2pPr>
      <a:lvl3pPr marL="457200" indent="-165100" algn="l" defTabSz="914400" rtl="0" eaLnBrk="1" latinLnBrk="0" hangingPunct="1">
        <a:spcBef>
          <a:spcPts val="300"/>
        </a:spcBef>
        <a:buFont typeface="Arial" pitchFamily="34" charset="0"/>
        <a:buChar char="•"/>
        <a:defRPr sz="2000" kern="1200">
          <a:solidFill>
            <a:schemeClr val="tx1"/>
          </a:solidFill>
          <a:latin typeface="+mn-lt"/>
          <a:ea typeface="+mn-ea"/>
          <a:cs typeface="+mn-cs"/>
        </a:defRPr>
      </a:lvl3pPr>
      <a:lvl4pPr marL="685800" indent="-165100" algn="l" defTabSz="914400" rtl="0" eaLnBrk="1" latinLnBrk="0" hangingPunct="1">
        <a:spcBef>
          <a:spcPts val="3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3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PRESENTATION</a:t>
            </a:r>
            <a:r>
              <a:rPr lang="en-US" sz="3600" b="1" dirty="0" smtClean="0">
                <a:solidFill>
                  <a:schemeClr val="bg2">
                    <a:lumMod val="90000"/>
                  </a:schemeClr>
                </a:solidFill>
                <a:latin typeface="Helvetica"/>
                <a:cs typeface="Helvetica"/>
              </a:rPr>
              <a:t>FOR</a:t>
            </a:r>
            <a:endParaRPr lang="en-US" sz="3600" b="1" dirty="0">
              <a:solidFill>
                <a:schemeClr val="bg2">
                  <a:lumMod val="90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sp>
        <p:nvSpPr>
          <p:cNvPr id="19" name="Rectangle 18"/>
          <p:cNvSpPr/>
          <p:nvPr/>
        </p:nvSpPr>
        <p:spPr>
          <a:xfrm>
            <a:off x="3960096" y="2943705"/>
            <a:ext cx="4952995" cy="1723549"/>
          </a:xfrm>
          <a:prstGeom prst="rect">
            <a:avLst/>
          </a:prstGeom>
          <a:ln>
            <a:noFill/>
          </a:ln>
        </p:spPr>
        <p:txBody>
          <a:bodyPr wrap="square">
            <a:spAutoFit/>
          </a:bodyPr>
          <a:lstStyle/>
          <a:p>
            <a:r>
              <a:rPr lang="en-US" b="1" dirty="0" smtClean="0">
                <a:solidFill>
                  <a:schemeClr val="tx1">
                    <a:lumMod val="75000"/>
                    <a:lumOff val="25000"/>
                  </a:schemeClr>
                </a:solidFill>
                <a:latin typeface="Myriad Pro"/>
                <a:cs typeface="Myriad Pro"/>
              </a:rPr>
              <a:t>Colorado Springs Urban Renewal Authority</a:t>
            </a:r>
            <a:endParaRPr lang="en-US" b="1" dirty="0">
              <a:solidFill>
                <a:schemeClr val="tx1">
                  <a:lumMod val="75000"/>
                  <a:lumOff val="25000"/>
                </a:schemeClr>
              </a:solidFill>
              <a:latin typeface="Myriad Pro"/>
              <a:cs typeface="Myriad Pro"/>
            </a:endParaRPr>
          </a:p>
          <a:p>
            <a:r>
              <a:rPr lang="en-US" dirty="0">
                <a:solidFill>
                  <a:schemeClr val="tx1">
                    <a:lumMod val="75000"/>
                    <a:lumOff val="25000"/>
                  </a:schemeClr>
                </a:solidFill>
                <a:latin typeface="Myriad Pro"/>
                <a:cs typeface="Myriad Pro"/>
              </a:rPr>
              <a:t>regarding </a:t>
            </a:r>
            <a:r>
              <a:rPr lang="en-US" dirty="0" smtClean="0">
                <a:solidFill>
                  <a:schemeClr val="tx1">
                    <a:lumMod val="75000"/>
                    <a:lumOff val="25000"/>
                  </a:schemeClr>
                </a:solidFill>
                <a:latin typeface="Myriad Pro"/>
                <a:cs typeface="Myriad Pro"/>
              </a:rPr>
              <a:t>status of development progress</a:t>
            </a:r>
          </a:p>
          <a:p>
            <a:r>
              <a:rPr lang="en-US" sz="1600" dirty="0" smtClean="0">
                <a:solidFill>
                  <a:schemeClr val="tx1">
                    <a:lumMod val="75000"/>
                    <a:lumOff val="25000"/>
                  </a:schemeClr>
                </a:solidFill>
                <a:latin typeface="Myriad Pro"/>
                <a:cs typeface="Myriad Pro"/>
              </a:rPr>
              <a:t>T5@Colorado Data Center Campus</a:t>
            </a:r>
            <a:endParaRPr lang="en-US" sz="1600" dirty="0">
              <a:solidFill>
                <a:schemeClr val="tx1">
                  <a:lumMod val="75000"/>
                  <a:lumOff val="25000"/>
                </a:schemeClr>
              </a:solidFill>
              <a:latin typeface="Myriad Pro"/>
              <a:cs typeface="Myriad Pro"/>
            </a:endParaRPr>
          </a:p>
          <a:p>
            <a:endParaRPr lang="en-US" dirty="0">
              <a:solidFill>
                <a:schemeClr val="tx1">
                  <a:lumMod val="75000"/>
                  <a:lumOff val="25000"/>
                </a:schemeClr>
              </a:solidFill>
              <a:latin typeface="Myriad Pro"/>
              <a:cs typeface="Myriad Pro"/>
            </a:endParaRPr>
          </a:p>
          <a:p>
            <a:endParaRPr lang="en-US" dirty="0">
              <a:solidFill>
                <a:schemeClr val="tx1">
                  <a:lumMod val="75000"/>
                  <a:lumOff val="25000"/>
                </a:schemeClr>
              </a:solidFill>
              <a:latin typeface="Myriad Pro"/>
              <a:cs typeface="Myriad Pro"/>
            </a:endParaRPr>
          </a:p>
          <a:p>
            <a:r>
              <a:rPr lang="en-US" dirty="0" smtClean="0">
                <a:solidFill>
                  <a:schemeClr val="tx1">
                    <a:lumMod val="75000"/>
                    <a:lumOff val="25000"/>
                  </a:schemeClr>
                </a:solidFill>
                <a:latin typeface="Myriad Pro"/>
                <a:cs typeface="Myriad Pro"/>
              </a:rPr>
              <a:t>March 23, 2016</a:t>
            </a:r>
            <a:endParaRPr lang="en-US" dirty="0">
              <a:solidFill>
                <a:schemeClr val="tx1">
                  <a:lumMod val="75000"/>
                  <a:lumOff val="25000"/>
                </a:schemeClr>
              </a:solidFill>
              <a:latin typeface="Myriad Pro"/>
              <a:cs typeface="Myriad Pro"/>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what is a data center data centers are facilities t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6726"/>
            <a:ext cx="3200468" cy="4267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31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MARKET</a:t>
            </a:r>
            <a:r>
              <a:rPr lang="en-US" sz="3600" b="1" dirty="0" smtClean="0">
                <a:solidFill>
                  <a:schemeClr val="bg2">
                    <a:lumMod val="90000"/>
                  </a:schemeClr>
                </a:solidFill>
                <a:latin typeface="Helvetica"/>
                <a:cs typeface="Helvetica"/>
              </a:rPr>
              <a:t>CONDITIONS</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467579"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2416416"/>
            <a:ext cx="9178636" cy="3892385"/>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ontent Placeholder 6"/>
          <p:cNvSpPr>
            <a:spLocks noGrp="1"/>
          </p:cNvSpPr>
          <p:nvPr>
            <p:ph idx="1"/>
          </p:nvPr>
        </p:nvSpPr>
        <p:spPr>
          <a:xfrm>
            <a:off x="261864" y="2739534"/>
            <a:ext cx="5969603" cy="389467"/>
          </a:xfrm>
        </p:spPr>
        <p:txBody>
          <a:bodyPr>
            <a:noAutofit/>
          </a:bodyPr>
          <a:lstStyle/>
          <a:p>
            <a:pPr marL="0" indent="0">
              <a:buNone/>
            </a:pPr>
            <a:r>
              <a:rPr lang="en-US" sz="1800" dirty="0" smtClean="0">
                <a:solidFill>
                  <a:schemeClr val="bg1"/>
                </a:solidFill>
                <a:latin typeface="Helvetica"/>
                <a:cs typeface="Helvetica"/>
              </a:rPr>
              <a:t>Uptime Institute Industry Survey 2015 Results:</a:t>
            </a:r>
            <a:endParaRPr lang="en-US" sz="1800" dirty="0">
              <a:solidFill>
                <a:schemeClr val="bg1"/>
              </a:solidFill>
              <a:latin typeface="Helvetica"/>
              <a:cs typeface="Helvetica"/>
            </a:endParaRPr>
          </a:p>
          <a:p>
            <a:pPr marL="0" indent="0">
              <a:buNone/>
            </a:pPr>
            <a:r>
              <a:rPr lang="en-US" sz="1800" dirty="0" smtClean="0">
                <a:solidFill>
                  <a:schemeClr val="bg1"/>
                </a:solidFill>
                <a:latin typeface="Helvetica"/>
                <a:cs typeface="Helvetica"/>
              </a:rPr>
              <a:t> </a:t>
            </a:r>
            <a:endParaRPr lang="en-US" sz="1800" dirty="0">
              <a:solidFill>
                <a:schemeClr val="bg1"/>
              </a:solidFill>
              <a:latin typeface="Helvetica"/>
              <a:cs typeface="Helvetica"/>
            </a:endParaRPr>
          </a:p>
        </p:txBody>
      </p:sp>
      <p:pic>
        <p:nvPicPr>
          <p:cNvPr id="3" name="Picture 2" descr="17102014_m.jpg"/>
          <p:cNvPicPr>
            <a:picLocks noChangeAspect="1"/>
          </p:cNvPicPr>
          <p:nvPr/>
        </p:nvPicPr>
        <p:blipFill rotWithShape="1">
          <a:blip r:embed="rId4">
            <a:extLst>
              <a:ext uri="{28A0092B-C50C-407E-A947-70E740481C1C}">
                <a14:useLocalDpi xmlns:a14="http://schemas.microsoft.com/office/drawing/2010/main" val="0"/>
              </a:ext>
            </a:extLst>
          </a:blip>
          <a:srcRect t="16189" b="52279"/>
          <a:stretch/>
        </p:blipFill>
        <p:spPr>
          <a:xfrm>
            <a:off x="1" y="819727"/>
            <a:ext cx="9144000" cy="1596690"/>
          </a:xfrm>
          <a:prstGeom prst="rect">
            <a:avLst/>
          </a:prstGeom>
        </p:spPr>
      </p:pic>
      <p:sp>
        <p:nvSpPr>
          <p:cNvPr id="22" name="TextBox 21"/>
          <p:cNvSpPr txBox="1"/>
          <p:nvPr/>
        </p:nvSpPr>
        <p:spPr>
          <a:xfrm>
            <a:off x="114178" y="6540070"/>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a:t>
            </a:r>
            <a:endParaRPr lang="en-US" sz="1000" dirty="0">
              <a:solidFill>
                <a:schemeClr val="accent6"/>
              </a:solidFill>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571" y="3419755"/>
            <a:ext cx="5533493" cy="2473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2706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MARKET</a:t>
            </a:r>
            <a:r>
              <a:rPr lang="en-US" sz="3600" b="1" dirty="0" smtClean="0">
                <a:solidFill>
                  <a:schemeClr val="bg2">
                    <a:lumMod val="90000"/>
                  </a:schemeClr>
                </a:solidFill>
                <a:latin typeface="Helvetica"/>
                <a:cs typeface="Helvetica"/>
              </a:rPr>
              <a:t>CONDITIONS</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467579"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2416416"/>
            <a:ext cx="9144000" cy="3892385"/>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ontent Placeholder 6"/>
          <p:cNvSpPr>
            <a:spLocks noGrp="1"/>
          </p:cNvSpPr>
          <p:nvPr>
            <p:ph idx="1"/>
          </p:nvPr>
        </p:nvSpPr>
        <p:spPr>
          <a:xfrm>
            <a:off x="897466" y="2573867"/>
            <a:ext cx="8009783" cy="922866"/>
          </a:xfrm>
        </p:spPr>
        <p:txBody>
          <a:bodyPr>
            <a:noAutofit/>
          </a:bodyPr>
          <a:lstStyle/>
          <a:p>
            <a:pPr marL="0" indent="0">
              <a:buNone/>
            </a:pPr>
            <a:r>
              <a:rPr lang="en-US" sz="1600" dirty="0">
                <a:solidFill>
                  <a:schemeClr val="bg1"/>
                </a:solidFill>
                <a:latin typeface="Myriad Pro"/>
              </a:rPr>
              <a:t>Global Data Center IP Traffic: </a:t>
            </a:r>
            <a:r>
              <a:rPr lang="en-US" sz="1600" b="1" dirty="0">
                <a:solidFill>
                  <a:srgbClr val="92D050"/>
                </a:solidFill>
                <a:latin typeface="Myriad Pro"/>
              </a:rPr>
              <a:t>Three-Fold Increase </a:t>
            </a:r>
            <a:r>
              <a:rPr lang="en-US" sz="1600" dirty="0">
                <a:solidFill>
                  <a:schemeClr val="bg1"/>
                </a:solidFill>
                <a:latin typeface="Myriad Pro"/>
              </a:rPr>
              <a:t>by 2019</a:t>
            </a:r>
          </a:p>
          <a:p>
            <a:pPr marL="0" indent="0">
              <a:buNone/>
            </a:pPr>
            <a:r>
              <a:rPr lang="en-US" sz="1600" dirty="0" smtClean="0">
                <a:solidFill>
                  <a:schemeClr val="bg1"/>
                </a:solidFill>
                <a:latin typeface="Myriad Pro"/>
              </a:rPr>
              <a:t>Figure </a:t>
            </a:r>
            <a:r>
              <a:rPr lang="en-US" sz="1600" dirty="0">
                <a:solidFill>
                  <a:schemeClr val="bg1"/>
                </a:solidFill>
                <a:latin typeface="Myriad Pro"/>
              </a:rPr>
              <a:t>summarizes the forecast for data center IP traffic growth from 2014 to </a:t>
            </a:r>
            <a:r>
              <a:rPr lang="en-US" sz="1600" dirty="0" smtClean="0">
                <a:solidFill>
                  <a:schemeClr val="bg1"/>
                </a:solidFill>
                <a:latin typeface="Myriad Pro"/>
              </a:rPr>
              <a:t>2019</a:t>
            </a:r>
            <a:endParaRPr lang="en-US" sz="1600" dirty="0">
              <a:solidFill>
                <a:schemeClr val="bg1"/>
              </a:solidFill>
              <a:latin typeface="Myriad Pro"/>
            </a:endParaRPr>
          </a:p>
          <a:p>
            <a:pPr marL="0" indent="0">
              <a:buNone/>
            </a:pPr>
            <a:r>
              <a:rPr lang="en-US" sz="1600" dirty="0" smtClean="0">
                <a:solidFill>
                  <a:schemeClr val="bg1"/>
                </a:solidFill>
                <a:latin typeface="Myriad Pro"/>
              </a:rPr>
              <a:t>Source: Cisco </a:t>
            </a:r>
            <a:r>
              <a:rPr lang="en-US" altLang="en-US" sz="1600" dirty="0" smtClean="0">
                <a:solidFill>
                  <a:schemeClr val="bg1"/>
                </a:solidFill>
                <a:latin typeface="Arial" pitchFamily="34" charset="0"/>
                <a:cs typeface="Arial" pitchFamily="34" charset="0"/>
              </a:rPr>
              <a:t>Global </a:t>
            </a:r>
            <a:r>
              <a:rPr lang="en-US" altLang="en-US" sz="1600" dirty="0">
                <a:solidFill>
                  <a:schemeClr val="bg1"/>
                </a:solidFill>
                <a:latin typeface="Arial" pitchFamily="34" charset="0"/>
                <a:cs typeface="Arial" pitchFamily="34" charset="0"/>
              </a:rPr>
              <a:t>Cloud </a:t>
            </a:r>
            <a:r>
              <a:rPr lang="en-US" altLang="en-US" sz="1600" dirty="0" smtClean="0">
                <a:solidFill>
                  <a:schemeClr val="bg1"/>
                </a:solidFill>
                <a:latin typeface="Arial" pitchFamily="34" charset="0"/>
                <a:cs typeface="Arial" pitchFamily="34" charset="0"/>
              </a:rPr>
              <a:t>Index, </a:t>
            </a:r>
            <a:r>
              <a:rPr lang="en-US" sz="1600" dirty="0" smtClean="0">
                <a:solidFill>
                  <a:schemeClr val="bg1"/>
                </a:solidFill>
                <a:latin typeface="Myriad Pro"/>
              </a:rPr>
              <a:t>Cisco Systems</a:t>
            </a:r>
            <a:endParaRPr lang="en-US" sz="1800" dirty="0">
              <a:solidFill>
                <a:schemeClr val="bg1"/>
              </a:solidFill>
              <a:latin typeface="Helvetica"/>
              <a:cs typeface="Helvetica"/>
            </a:endParaRPr>
          </a:p>
          <a:p>
            <a:pPr marL="0" indent="0">
              <a:buNone/>
            </a:pPr>
            <a:r>
              <a:rPr lang="en-US" sz="1800" dirty="0" smtClean="0">
                <a:solidFill>
                  <a:schemeClr val="bg1"/>
                </a:solidFill>
                <a:latin typeface="Helvetica"/>
                <a:cs typeface="Helvetica"/>
              </a:rPr>
              <a:t> </a:t>
            </a:r>
            <a:endParaRPr lang="en-US" sz="1800" dirty="0">
              <a:solidFill>
                <a:schemeClr val="bg1"/>
              </a:solidFill>
              <a:latin typeface="Helvetica"/>
              <a:cs typeface="Helvetica"/>
            </a:endParaRPr>
          </a:p>
        </p:txBody>
      </p:sp>
      <p:pic>
        <p:nvPicPr>
          <p:cNvPr id="3" name="Picture 2" descr="17102014_m.jpg"/>
          <p:cNvPicPr>
            <a:picLocks noChangeAspect="1"/>
          </p:cNvPicPr>
          <p:nvPr/>
        </p:nvPicPr>
        <p:blipFill rotWithShape="1">
          <a:blip r:embed="rId4">
            <a:extLst>
              <a:ext uri="{28A0092B-C50C-407E-A947-70E740481C1C}">
                <a14:useLocalDpi xmlns:a14="http://schemas.microsoft.com/office/drawing/2010/main" val="0"/>
              </a:ext>
            </a:extLst>
          </a:blip>
          <a:srcRect t="16189" b="52279"/>
          <a:stretch/>
        </p:blipFill>
        <p:spPr>
          <a:xfrm>
            <a:off x="1" y="819727"/>
            <a:ext cx="9144000" cy="1596690"/>
          </a:xfrm>
          <a:prstGeom prst="rect">
            <a:avLst/>
          </a:prstGeom>
        </p:spPr>
      </p:pic>
      <p:sp>
        <p:nvSpPr>
          <p:cNvPr id="22" name="TextBox 21"/>
          <p:cNvSpPr txBox="1"/>
          <p:nvPr/>
        </p:nvSpPr>
        <p:spPr>
          <a:xfrm>
            <a:off x="114178" y="6540070"/>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pic>
        <p:nvPicPr>
          <p:cNvPr id="6146" name="Picture 2" descr="http://www.cisco.com/c/dam/en/us/solutions/collateral/service-provider/global-cloud-index-gci/Cloud_Index_White_Paper.doc/_jcr_content/renditions/Cloud_Index_White_Paper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7213" y="3781379"/>
            <a:ext cx="5437188" cy="2180214"/>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459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MARKET</a:t>
            </a:r>
            <a:r>
              <a:rPr lang="en-US" sz="3600" b="1" dirty="0" smtClean="0">
                <a:solidFill>
                  <a:schemeClr val="bg2">
                    <a:lumMod val="90000"/>
                  </a:schemeClr>
                </a:solidFill>
                <a:latin typeface="Helvetica"/>
                <a:cs typeface="Helvetica"/>
              </a:rPr>
              <a:t>CONDITIONS</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467579"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2416416"/>
            <a:ext cx="9144000" cy="3892385"/>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17102014_m.jpg"/>
          <p:cNvPicPr>
            <a:picLocks noChangeAspect="1"/>
          </p:cNvPicPr>
          <p:nvPr/>
        </p:nvPicPr>
        <p:blipFill rotWithShape="1">
          <a:blip r:embed="rId4">
            <a:extLst>
              <a:ext uri="{28A0092B-C50C-407E-A947-70E740481C1C}">
                <a14:useLocalDpi xmlns:a14="http://schemas.microsoft.com/office/drawing/2010/main" val="0"/>
              </a:ext>
            </a:extLst>
          </a:blip>
          <a:srcRect t="16189" b="52279"/>
          <a:stretch/>
        </p:blipFill>
        <p:spPr>
          <a:xfrm>
            <a:off x="1" y="819727"/>
            <a:ext cx="9144000" cy="1596690"/>
          </a:xfrm>
          <a:prstGeom prst="rect">
            <a:avLst/>
          </a:prstGeom>
        </p:spPr>
      </p:pic>
      <p:sp>
        <p:nvSpPr>
          <p:cNvPr id="22" name="TextBox 21"/>
          <p:cNvSpPr txBox="1"/>
          <p:nvPr/>
        </p:nvSpPr>
        <p:spPr>
          <a:xfrm>
            <a:off x="114178" y="6540070"/>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pic>
        <p:nvPicPr>
          <p:cNvPr id="7170" name="Picture 2" descr="http://www.cisco.com/c/dam/en/us/solutions/collateral/service-provider/global-cloud-index-gci/Cloud_Index_White_Paper.doc/_jcr_content/renditions/Cloud_Index_White_Paper_1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80" y="3579886"/>
            <a:ext cx="5479520" cy="2421393"/>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19" name="Content Placeholder 6"/>
          <p:cNvSpPr>
            <a:spLocks noGrp="1"/>
          </p:cNvSpPr>
          <p:nvPr>
            <p:ph idx="1"/>
          </p:nvPr>
        </p:nvSpPr>
        <p:spPr>
          <a:xfrm>
            <a:off x="914400" y="2497667"/>
            <a:ext cx="7772400" cy="3628496"/>
          </a:xfrm>
        </p:spPr>
        <p:txBody>
          <a:bodyPr>
            <a:noAutofit/>
          </a:bodyPr>
          <a:lstStyle/>
          <a:p>
            <a:pPr marL="0" indent="0">
              <a:buNone/>
            </a:pPr>
            <a:r>
              <a:rPr lang="en-US" sz="1600" dirty="0" smtClean="0">
                <a:solidFill>
                  <a:schemeClr val="bg1"/>
                </a:solidFill>
                <a:latin typeface="Myriad Pro"/>
              </a:rPr>
              <a:t>Growth of </a:t>
            </a:r>
            <a:r>
              <a:rPr lang="en-US" sz="1600" dirty="0">
                <a:solidFill>
                  <a:schemeClr val="bg1"/>
                </a:solidFill>
                <a:latin typeface="Myriad Pro"/>
              </a:rPr>
              <a:t>Data </a:t>
            </a:r>
            <a:r>
              <a:rPr lang="en-US" sz="1600" dirty="0" smtClean="0">
                <a:solidFill>
                  <a:schemeClr val="bg1"/>
                </a:solidFill>
                <a:latin typeface="Myriad Pro"/>
              </a:rPr>
              <a:t>Storage: </a:t>
            </a:r>
            <a:r>
              <a:rPr lang="en-US" sz="1600" b="1" dirty="0" smtClean="0">
                <a:solidFill>
                  <a:srgbClr val="92D050"/>
                </a:solidFill>
                <a:latin typeface="Myriad Pro"/>
              </a:rPr>
              <a:t>More Than Two-Fold </a:t>
            </a:r>
            <a:r>
              <a:rPr lang="en-US" sz="1600" b="1" dirty="0">
                <a:solidFill>
                  <a:srgbClr val="92D050"/>
                </a:solidFill>
                <a:latin typeface="Myriad Pro"/>
              </a:rPr>
              <a:t>Increase </a:t>
            </a:r>
            <a:r>
              <a:rPr lang="en-US" sz="1600" dirty="0">
                <a:solidFill>
                  <a:schemeClr val="bg1"/>
                </a:solidFill>
                <a:latin typeface="Myriad Pro"/>
              </a:rPr>
              <a:t>by 2019</a:t>
            </a:r>
          </a:p>
          <a:p>
            <a:pPr marL="0" indent="0">
              <a:buNone/>
            </a:pPr>
            <a:r>
              <a:rPr lang="en-US" sz="1600" dirty="0" smtClean="0">
                <a:solidFill>
                  <a:schemeClr val="bg1"/>
                </a:solidFill>
                <a:latin typeface="Myriad Pro"/>
              </a:rPr>
              <a:t>Figure </a:t>
            </a:r>
            <a:r>
              <a:rPr lang="en-US" sz="1600" dirty="0">
                <a:solidFill>
                  <a:schemeClr val="bg1"/>
                </a:solidFill>
                <a:latin typeface="Myriad Pro"/>
              </a:rPr>
              <a:t>summarizes the forecast for data </a:t>
            </a:r>
            <a:r>
              <a:rPr lang="en-US" sz="1600" dirty="0" smtClean="0">
                <a:solidFill>
                  <a:schemeClr val="bg1"/>
                </a:solidFill>
                <a:latin typeface="Myriad Pro"/>
              </a:rPr>
              <a:t>storage growth </a:t>
            </a:r>
            <a:r>
              <a:rPr lang="en-US" sz="1600" dirty="0">
                <a:solidFill>
                  <a:schemeClr val="bg1"/>
                </a:solidFill>
                <a:latin typeface="Myriad Pro"/>
              </a:rPr>
              <a:t>from 2014 to </a:t>
            </a:r>
            <a:r>
              <a:rPr lang="en-US" sz="1600" dirty="0" smtClean="0">
                <a:solidFill>
                  <a:schemeClr val="bg1"/>
                </a:solidFill>
                <a:latin typeface="Myriad Pro"/>
              </a:rPr>
              <a:t>2019</a:t>
            </a:r>
            <a:endParaRPr lang="en-US" sz="1600" dirty="0">
              <a:solidFill>
                <a:schemeClr val="bg1"/>
              </a:solidFill>
              <a:latin typeface="Myriad Pro"/>
            </a:endParaRPr>
          </a:p>
          <a:p>
            <a:pPr marL="0" indent="0">
              <a:buNone/>
            </a:pPr>
            <a:r>
              <a:rPr lang="en-US" sz="1600" dirty="0" smtClean="0">
                <a:solidFill>
                  <a:schemeClr val="bg1"/>
                </a:solidFill>
                <a:latin typeface="Myriad Pro"/>
              </a:rPr>
              <a:t>Source: Cisco </a:t>
            </a:r>
            <a:r>
              <a:rPr lang="en-US" altLang="en-US" sz="1600" dirty="0" smtClean="0">
                <a:solidFill>
                  <a:schemeClr val="bg1"/>
                </a:solidFill>
                <a:latin typeface="Arial" pitchFamily="34" charset="0"/>
                <a:cs typeface="Arial" pitchFamily="34" charset="0"/>
              </a:rPr>
              <a:t>Global </a:t>
            </a:r>
            <a:r>
              <a:rPr lang="en-US" altLang="en-US" sz="1600" dirty="0">
                <a:solidFill>
                  <a:schemeClr val="bg1"/>
                </a:solidFill>
                <a:latin typeface="Arial" pitchFamily="34" charset="0"/>
                <a:cs typeface="Arial" pitchFamily="34" charset="0"/>
              </a:rPr>
              <a:t>Cloud </a:t>
            </a:r>
            <a:r>
              <a:rPr lang="en-US" altLang="en-US" sz="1600" dirty="0" smtClean="0">
                <a:solidFill>
                  <a:schemeClr val="bg1"/>
                </a:solidFill>
                <a:latin typeface="Arial" pitchFamily="34" charset="0"/>
                <a:cs typeface="Arial" pitchFamily="34" charset="0"/>
              </a:rPr>
              <a:t>Index, </a:t>
            </a:r>
            <a:r>
              <a:rPr lang="en-US" sz="1600" dirty="0" smtClean="0">
                <a:solidFill>
                  <a:schemeClr val="bg1"/>
                </a:solidFill>
                <a:latin typeface="Myriad Pro"/>
              </a:rPr>
              <a:t>Cisco Systems</a:t>
            </a:r>
            <a:endParaRPr lang="en-US" sz="1800" dirty="0">
              <a:solidFill>
                <a:schemeClr val="bg1"/>
              </a:solidFill>
              <a:latin typeface="Helvetica"/>
              <a:cs typeface="Helvetica"/>
            </a:endParaRPr>
          </a:p>
          <a:p>
            <a:pPr marL="0" indent="0">
              <a:buNone/>
            </a:pPr>
            <a:r>
              <a:rPr lang="en-US" sz="1800" dirty="0" smtClean="0">
                <a:solidFill>
                  <a:schemeClr val="bg1"/>
                </a:solidFill>
                <a:latin typeface="Helvetica"/>
                <a:cs typeface="Helvetica"/>
              </a:rPr>
              <a:t> </a:t>
            </a:r>
            <a:endParaRPr lang="en-US" sz="1800" dirty="0">
              <a:solidFill>
                <a:schemeClr val="bg1"/>
              </a:solidFill>
              <a:latin typeface="Helvetica"/>
              <a:cs typeface="Helvetica"/>
            </a:endParaRPr>
          </a:p>
        </p:txBody>
      </p:sp>
    </p:spTree>
    <p:extLst>
      <p:ext uri="{BB962C8B-B14F-4D97-AF65-F5344CB8AC3E}">
        <p14:creationId xmlns:p14="http://schemas.microsoft.com/office/powerpoint/2010/main" val="336393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9572" y="3315119"/>
            <a:ext cx="7802956" cy="1243584"/>
          </a:xfrm>
        </p:spPr>
        <p:txBody>
          <a:bodyPr/>
          <a:lstStyle/>
          <a:p>
            <a:r>
              <a:rPr lang="en-US" sz="2600" dirty="0" smtClean="0"/>
              <a:t>Colorado Springs Market Analysis - Wholesale</a:t>
            </a:r>
            <a:br>
              <a:rPr lang="en-US" sz="2600" dirty="0" smtClean="0"/>
            </a:br>
            <a:r>
              <a:rPr lang="en-US" sz="2600" dirty="0" smtClean="0"/>
              <a:t>21 Nov 2014</a:t>
            </a:r>
            <a:endParaRPr lang="en-US" sz="2600" dirty="0"/>
          </a:p>
        </p:txBody>
      </p:sp>
      <p:sp>
        <p:nvSpPr>
          <p:cNvPr id="3" name="Subtitle 2"/>
          <p:cNvSpPr>
            <a:spLocks noGrp="1"/>
          </p:cNvSpPr>
          <p:nvPr>
            <p:ph type="subTitle" idx="1"/>
          </p:nvPr>
        </p:nvSpPr>
        <p:spPr>
          <a:xfrm>
            <a:off x="886968" y="4552861"/>
            <a:ext cx="7785560" cy="1164207"/>
          </a:xfrm>
        </p:spPr>
        <p:txBody>
          <a:bodyPr>
            <a:noAutofit/>
          </a:bodyPr>
          <a:lstStyle/>
          <a:p>
            <a:r>
              <a:rPr lang="en-US" sz="1600" dirty="0" smtClean="0"/>
              <a:t>Kelly </a:t>
            </a:r>
            <a:r>
              <a:rPr lang="en-US" sz="1600" dirty="0"/>
              <a:t>Morgan, Research </a:t>
            </a:r>
            <a:r>
              <a:rPr lang="en-US" sz="1600" dirty="0" smtClean="0"/>
              <a:t>Director, </a:t>
            </a:r>
            <a:r>
              <a:rPr lang="en-US" sz="1600" dirty="0"/>
              <a:t>Multi-Tenant Datacenters </a:t>
            </a:r>
            <a:endParaRPr lang="en-US" sz="1600" dirty="0" smtClean="0"/>
          </a:p>
        </p:txBody>
      </p:sp>
    </p:spTree>
    <p:extLst>
      <p:ext uri="{BB962C8B-B14F-4D97-AF65-F5344CB8AC3E}">
        <p14:creationId xmlns:p14="http://schemas.microsoft.com/office/powerpoint/2010/main" val="30736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8925" marR="0" lvl="1" indent="-230188" defTabSz="914400" rtl="0" eaLnBrk="1" fontAlgn="auto" latinLnBrk="0" hangingPunct="1">
              <a:lnSpc>
                <a:spcPct val="90000"/>
              </a:lnSpc>
              <a:spcBef>
                <a:spcPts val="600"/>
              </a:spcBef>
              <a:spcAft>
                <a:spcPts val="0"/>
              </a:spcAft>
              <a:tabLst/>
              <a:defRPr/>
            </a:pPr>
            <a:r>
              <a:rPr lang="en-US" sz="2800" kern="1200" dirty="0" smtClean="0">
                <a:solidFill>
                  <a:schemeClr val="bg1"/>
                </a:solidFill>
                <a:latin typeface="Calibri"/>
                <a:ea typeface="+mn-ea"/>
                <a:cs typeface="+mn-cs"/>
              </a:rPr>
              <a:t>Colorado Springs Wholesale Opportunity</a:t>
            </a:r>
            <a:endParaRPr lang="en-US" sz="2800" kern="1200" dirty="0">
              <a:solidFill>
                <a:schemeClr val="bg1"/>
              </a:solidFill>
              <a:latin typeface="Calibri"/>
              <a:ea typeface="+mn-ea"/>
              <a:cs typeface="+mn-cs"/>
            </a:endParaRPr>
          </a:p>
        </p:txBody>
      </p:sp>
      <p:sp>
        <p:nvSpPr>
          <p:cNvPr id="3" name="Content Placeholder 2"/>
          <p:cNvSpPr>
            <a:spLocks noGrp="1"/>
          </p:cNvSpPr>
          <p:nvPr>
            <p:ph idx="1"/>
          </p:nvPr>
        </p:nvSpPr>
        <p:spPr>
          <a:xfrm>
            <a:off x="378327" y="906781"/>
            <a:ext cx="8485308" cy="4572000"/>
          </a:xfrm>
        </p:spPr>
        <p:txBody>
          <a:bodyPr>
            <a:noAutofit/>
          </a:bodyPr>
          <a:lstStyle/>
          <a:p>
            <a:pPr marL="285750" indent="-285750">
              <a:buFont typeface="Arial"/>
              <a:buChar char="•"/>
            </a:pPr>
            <a:r>
              <a:rPr lang="en-US" sz="1600" dirty="0" smtClean="0"/>
              <a:t>In the Colorado Springs area, we consider the addressable local market for wholesale datacenter space to be Colorado Springs</a:t>
            </a:r>
            <a:r>
              <a:rPr lang="en-US" sz="1600" dirty="0"/>
              <a:t> </a:t>
            </a:r>
            <a:r>
              <a:rPr lang="en-US" sz="1600" dirty="0" smtClean="0"/>
              <a:t>and Denver. This area has a combined population of over 3.3m, GDP of nearly $200Bn and the headquarters of 9 Fortune 500 companies plus 10 Fortune 1000 companies. It is home to many IT firms, both well-known and start-ups. </a:t>
            </a:r>
          </a:p>
          <a:p>
            <a:endParaRPr lang="en-US" sz="1600" dirty="0" smtClean="0"/>
          </a:p>
          <a:p>
            <a:pPr marL="285750" indent="-285750">
              <a:buFont typeface="Arial"/>
              <a:buChar char="•"/>
            </a:pPr>
            <a:r>
              <a:rPr lang="en-US" sz="1600" b="1" dirty="0">
                <a:solidFill>
                  <a:schemeClr val="accent1">
                    <a:lumMod val="75000"/>
                  </a:schemeClr>
                </a:solidFill>
              </a:rPr>
              <a:t>T</a:t>
            </a:r>
            <a:r>
              <a:rPr lang="en-US" sz="1600" b="1" dirty="0" smtClean="0">
                <a:solidFill>
                  <a:schemeClr val="accent1">
                    <a:lumMod val="75000"/>
                  </a:schemeClr>
                </a:solidFill>
              </a:rPr>
              <a:t>he area is a prime datacenter location for enterprises headquartered outside Colorado</a:t>
            </a:r>
            <a:r>
              <a:rPr lang="en-US" sz="1600" dirty="0" smtClean="0"/>
              <a:t>, either to serve their operations from a central US location, or as a backup/disaster recovery site. Examples of outside firms that have built datacenters in Colorado Springs include: </a:t>
            </a:r>
            <a:r>
              <a:rPr lang="en-US" sz="1600" dirty="0"/>
              <a:t>Agilent Tech, Federal Express, </a:t>
            </a:r>
            <a:r>
              <a:rPr lang="en-US" sz="1600" dirty="0" smtClean="0"/>
              <a:t>Hewlett Packard</a:t>
            </a:r>
            <a:r>
              <a:rPr lang="en-US" sz="1600" dirty="0"/>
              <a:t>, LSI, Progressive Insurance, USAA, </a:t>
            </a:r>
            <a:r>
              <a:rPr lang="en-US" sz="1600" dirty="0" smtClean="0"/>
              <a:t>Verizon Wireless</a:t>
            </a:r>
            <a:r>
              <a:rPr lang="en-US" sz="1600" dirty="0"/>
              <a:t>, </a:t>
            </a:r>
            <a:r>
              <a:rPr lang="en-US" sz="1600" dirty="0" smtClean="0"/>
              <a:t>Walmart.</a:t>
            </a:r>
          </a:p>
          <a:p>
            <a:pPr marL="285750" indent="-285750">
              <a:buFont typeface="Arial"/>
              <a:buChar char="•"/>
            </a:pPr>
            <a:endParaRPr lang="en-US" sz="1600" dirty="0" smtClean="0"/>
          </a:p>
          <a:p>
            <a:pPr marL="285750" indent="-285750">
              <a:buFont typeface="Arial"/>
              <a:buChar char="•"/>
            </a:pPr>
            <a:r>
              <a:rPr lang="en-US" sz="1600" b="1" dirty="0" smtClean="0">
                <a:solidFill>
                  <a:schemeClr val="accent1">
                    <a:lumMod val="75000"/>
                  </a:schemeClr>
                </a:solidFill>
              </a:rPr>
              <a:t>Colorado </a:t>
            </a:r>
            <a:r>
              <a:rPr lang="en-US" sz="1600" b="1" dirty="0">
                <a:solidFill>
                  <a:schemeClr val="accent1">
                    <a:lumMod val="75000"/>
                  </a:schemeClr>
                </a:solidFill>
              </a:rPr>
              <a:t>Springs is a more appealing location for wholesale datacenter space (and for enterprise datacenters in general) than Denver </a:t>
            </a:r>
            <a:r>
              <a:rPr lang="en-US" sz="1600" dirty="0"/>
              <a:t>due to its power being </a:t>
            </a:r>
            <a:r>
              <a:rPr lang="en-US" sz="1600" dirty="0" smtClean="0"/>
              <a:t>nearly half </a:t>
            </a:r>
            <a:r>
              <a:rPr lang="en-US" sz="1600" dirty="0"/>
              <a:t>the price. </a:t>
            </a:r>
            <a:endParaRPr lang="en-US" sz="1600" dirty="0">
              <a:cs typeface="Arial" charset="0"/>
            </a:endParaRPr>
          </a:p>
          <a:p>
            <a:pPr marL="285750" indent="-285750">
              <a:buFont typeface="Arial"/>
              <a:buChar char="•"/>
            </a:pPr>
            <a:endParaRPr lang="en-US" sz="1600" dirty="0"/>
          </a:p>
          <a:p>
            <a:pPr marL="285750" indent="-285750">
              <a:buFont typeface="Arial"/>
              <a:buChar char="•"/>
            </a:pPr>
            <a:r>
              <a:rPr lang="en-US" sz="1600" b="1" dirty="0" smtClean="0">
                <a:solidFill>
                  <a:schemeClr val="accent1">
                    <a:lumMod val="75000"/>
                  </a:schemeClr>
                </a:solidFill>
              </a:rPr>
              <a:t>The area currently is not served by any specialized wholesale datacenter providers </a:t>
            </a:r>
            <a:r>
              <a:rPr lang="en-US" sz="1600" dirty="0" smtClean="0"/>
              <a:t>other than H5 in Denver, which took over an old facility formerly targeting the airline industry, and Stream Data Centers in Denver, which has a small facility (&lt;10,000 op. sq. </a:t>
            </a:r>
            <a:r>
              <a:rPr lang="en-US" sz="1600" dirty="0" err="1" smtClean="0"/>
              <a:t>ft</a:t>
            </a:r>
            <a:r>
              <a:rPr lang="en-US" sz="1600" dirty="0" smtClean="0"/>
              <a:t>) for lease.</a:t>
            </a:r>
            <a:endParaRPr lang="en-US" sz="1600" dirty="0">
              <a:cs typeface="Arial" charset="0"/>
            </a:endParaRPr>
          </a:p>
          <a:p>
            <a:endParaRPr lang="en-US" sz="1700" dirty="0"/>
          </a:p>
        </p:txBody>
      </p:sp>
    </p:spTree>
    <p:extLst>
      <p:ext uri="{BB962C8B-B14F-4D97-AF65-F5344CB8AC3E}">
        <p14:creationId xmlns:p14="http://schemas.microsoft.com/office/powerpoint/2010/main" val="2031243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8925" marR="0" lvl="1" indent="-230188" defTabSz="914400" rtl="0" eaLnBrk="1" fontAlgn="auto" latinLnBrk="0" hangingPunct="1">
              <a:lnSpc>
                <a:spcPct val="90000"/>
              </a:lnSpc>
              <a:spcBef>
                <a:spcPts val="600"/>
              </a:spcBef>
              <a:spcAft>
                <a:spcPts val="0"/>
              </a:spcAft>
              <a:tabLst/>
              <a:defRPr/>
            </a:pPr>
            <a:r>
              <a:rPr lang="en-US" sz="2800" kern="1200" dirty="0" smtClean="0">
                <a:solidFill>
                  <a:schemeClr val="bg1"/>
                </a:solidFill>
                <a:latin typeface="Calibri"/>
                <a:ea typeface="+mn-ea"/>
                <a:cs typeface="+mn-cs"/>
              </a:rPr>
              <a:t>Colorado Springs Wholesale Competition - Local</a:t>
            </a:r>
            <a:endParaRPr lang="en-US" sz="2800" kern="1200" dirty="0">
              <a:solidFill>
                <a:schemeClr val="bg1"/>
              </a:solidFill>
              <a:latin typeface="Calibri"/>
              <a:ea typeface="+mn-ea"/>
              <a:cs typeface="+mn-cs"/>
            </a:endParaRPr>
          </a:p>
        </p:txBody>
      </p:sp>
      <p:sp>
        <p:nvSpPr>
          <p:cNvPr id="3" name="Content Placeholder 2"/>
          <p:cNvSpPr>
            <a:spLocks noGrp="1"/>
          </p:cNvSpPr>
          <p:nvPr>
            <p:ph idx="1"/>
          </p:nvPr>
        </p:nvSpPr>
        <p:spPr>
          <a:xfrm>
            <a:off x="378327" y="1059180"/>
            <a:ext cx="8644028" cy="5203147"/>
          </a:xfrm>
        </p:spPr>
        <p:txBody>
          <a:bodyPr>
            <a:noAutofit/>
          </a:bodyPr>
          <a:lstStyle/>
          <a:p>
            <a:pPr marL="285750" indent="-285750">
              <a:buFont typeface="Arial"/>
              <a:buChar char="•"/>
            </a:pPr>
            <a:r>
              <a:rPr lang="en-US" sz="1600" dirty="0" smtClean="0"/>
              <a:t>For businesses local to Colorado Springs (e.g. local government, universities, healthcare firms), </a:t>
            </a:r>
            <a:r>
              <a:rPr lang="en-US" sz="1600" b="1" dirty="0" smtClean="0">
                <a:solidFill>
                  <a:schemeClr val="accent1">
                    <a:lumMod val="75000"/>
                  </a:schemeClr>
                </a:solidFill>
              </a:rPr>
              <a:t>a wholesale provider would have NO similar competition</a:t>
            </a:r>
            <a:r>
              <a:rPr lang="en-US" sz="1600" dirty="0" smtClean="0"/>
              <a:t>. Competition would come from potential customers choosing to build datacenters themselves. </a:t>
            </a:r>
          </a:p>
          <a:p>
            <a:pPr marL="574675" lvl="1" indent="-285750">
              <a:buFont typeface="Arial"/>
              <a:buChar char="•"/>
            </a:pPr>
            <a:r>
              <a:rPr lang="en-US" sz="1600" dirty="0" smtClean="0"/>
              <a:t>In-house builds require large amounts of capital and are typically more expensive to build/run than datacenters built/run by experienced specialists. It is also difficult to determine the right size to build. </a:t>
            </a:r>
          </a:p>
          <a:p>
            <a:pPr marL="574675" lvl="1" indent="-285750">
              <a:buFont typeface="Arial"/>
              <a:buChar char="•"/>
            </a:pPr>
            <a:r>
              <a:rPr lang="en-US" sz="1600" dirty="0" smtClean="0"/>
              <a:t>Thus, where enterprises have a wholesale option, they often prefer to lease space rather than build their own.</a:t>
            </a:r>
          </a:p>
          <a:p>
            <a:pPr marL="285750" indent="-285750">
              <a:buFont typeface="Arial"/>
              <a:buChar char="•"/>
            </a:pPr>
            <a:endParaRPr lang="en-US" sz="1600" dirty="0" smtClean="0"/>
          </a:p>
          <a:p>
            <a:pPr marL="285750" indent="-285750">
              <a:buFont typeface="Arial"/>
              <a:buChar char="•"/>
            </a:pPr>
            <a:r>
              <a:rPr lang="en-US" sz="1600" dirty="0" smtClean="0"/>
              <a:t>For businesses in and around Denver, a wholesale provider in Colorado Springs would in theory compete with datacenter providers in Denver, however:</a:t>
            </a:r>
          </a:p>
          <a:p>
            <a:pPr marL="574675" lvl="1" indent="-285750">
              <a:buFont typeface="Arial"/>
              <a:buChar char="•"/>
            </a:pPr>
            <a:r>
              <a:rPr lang="en-US" sz="1600" dirty="0" smtClean="0"/>
              <a:t>Electricity prices in Colorado Springs are lower than in Denver ($0.045 compared to $0.08 or $0.09) and there is plenty of network fiber available.</a:t>
            </a:r>
          </a:p>
          <a:p>
            <a:pPr marL="574675" lvl="1" indent="-285750">
              <a:buFont typeface="Arial"/>
              <a:buChar char="•"/>
            </a:pPr>
            <a:r>
              <a:rPr lang="en-US" sz="1600" dirty="0" smtClean="0"/>
              <a:t>Most enterprises say they want datacenters within 1-1.5 hours’ drive for their IT staff. Colorado Springs is roughly 70 miles south of Denver and many of Denver’s IT firms and large enterprises are headquartered in the south of the city, so the facility would be within that range.</a:t>
            </a:r>
          </a:p>
          <a:p>
            <a:pPr marL="285750" indent="-285750">
              <a:buFont typeface="Arial"/>
              <a:buChar char="•"/>
            </a:pPr>
            <a:endParaRPr lang="en-US" sz="2000" dirty="0" smtClean="0"/>
          </a:p>
          <a:p>
            <a:pPr marL="285750" indent="-285750">
              <a:buFont typeface="Arial"/>
              <a:buChar char="•"/>
            </a:pPr>
            <a:endParaRPr lang="en-US" sz="2000" dirty="0" smtClean="0"/>
          </a:p>
        </p:txBody>
      </p:sp>
    </p:spTree>
    <p:extLst>
      <p:ext uri="{BB962C8B-B14F-4D97-AF65-F5344CB8AC3E}">
        <p14:creationId xmlns:p14="http://schemas.microsoft.com/office/powerpoint/2010/main" val="2325133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836" y="0"/>
            <a:ext cx="8229600" cy="715962"/>
          </a:xfrm>
        </p:spPr>
        <p:txBody>
          <a:bodyPr>
            <a:normAutofit/>
          </a:bodyPr>
          <a:lstStyle/>
          <a:p>
            <a:pPr lvl="1">
              <a:lnSpc>
                <a:spcPct val="90000"/>
              </a:lnSpc>
              <a:spcBef>
                <a:spcPts val="600"/>
              </a:spcBef>
              <a:defRPr/>
            </a:pPr>
            <a:r>
              <a:rPr lang="en-US" sz="2800" dirty="0" smtClean="0">
                <a:solidFill>
                  <a:srgbClr val="FFFFFF"/>
                </a:solidFill>
                <a:latin typeface="+mj-lt"/>
              </a:rPr>
              <a:t>Absorption (Supply/Demand) Estimates</a:t>
            </a:r>
            <a:endParaRPr lang="en-US" sz="2800" dirty="0">
              <a:solidFill>
                <a:srgbClr val="FFFFFF"/>
              </a:solidFill>
              <a:latin typeface="+mj-lt"/>
            </a:endParaRPr>
          </a:p>
        </p:txBody>
      </p:sp>
      <p:sp>
        <p:nvSpPr>
          <p:cNvPr id="3" name="Content Placeholder 2"/>
          <p:cNvSpPr>
            <a:spLocks noGrp="1"/>
          </p:cNvSpPr>
          <p:nvPr>
            <p:ph idx="1"/>
          </p:nvPr>
        </p:nvSpPr>
        <p:spPr>
          <a:xfrm>
            <a:off x="516818" y="754018"/>
            <a:ext cx="8169981" cy="560354"/>
          </a:xfrm>
        </p:spPr>
        <p:txBody>
          <a:bodyPr>
            <a:noAutofit/>
          </a:bodyPr>
          <a:lstStyle/>
          <a:p>
            <a:pPr algn="ctr">
              <a:spcBef>
                <a:spcPts val="0"/>
              </a:spcBef>
            </a:pPr>
            <a:r>
              <a:rPr lang="x-none" sz="1600" b="1" dirty="0"/>
              <a:t> </a:t>
            </a:r>
            <a:r>
              <a:rPr lang="en-US" sz="1600" b="1" dirty="0" smtClean="0"/>
              <a:t>Estimated supply/demand in Portland</a:t>
            </a:r>
          </a:p>
          <a:p>
            <a:pPr algn="ctr"/>
            <a:r>
              <a:rPr lang="en-US" sz="1600" dirty="0" smtClean="0"/>
              <a:t>(following introduction of wholesale in 2012)</a:t>
            </a:r>
            <a:endParaRPr lang="en-US" sz="1600" dirty="0"/>
          </a:p>
        </p:txBody>
      </p:sp>
      <p:sp>
        <p:nvSpPr>
          <p:cNvPr id="5" name="TextBox 4"/>
          <p:cNvSpPr txBox="1"/>
          <p:nvPr/>
        </p:nvSpPr>
        <p:spPr>
          <a:xfrm>
            <a:off x="1184430" y="4571146"/>
            <a:ext cx="1521595" cy="215444"/>
          </a:xfrm>
          <a:prstGeom prst="rect">
            <a:avLst/>
          </a:prstGeom>
          <a:noFill/>
        </p:spPr>
        <p:txBody>
          <a:bodyPr wrap="none" rtlCol="0">
            <a:spAutoFit/>
          </a:bodyPr>
          <a:lstStyle/>
          <a:p>
            <a:pPr defTabSz="914400"/>
            <a:r>
              <a:rPr lang="en-US" sz="800" i="1" dirty="0">
                <a:solidFill>
                  <a:srgbClr val="595959"/>
                </a:solidFill>
              </a:rPr>
              <a:t>Source: 451 </a:t>
            </a:r>
            <a:r>
              <a:rPr lang="en-US" sz="800" i="1" dirty="0" smtClean="0">
                <a:solidFill>
                  <a:srgbClr val="595959"/>
                </a:solidFill>
              </a:rPr>
              <a:t>Research estimates </a:t>
            </a:r>
            <a:endParaRPr lang="en-US" sz="800" i="1" dirty="0">
              <a:solidFill>
                <a:srgbClr val="595959"/>
              </a:solidFill>
            </a:endParaRPr>
          </a:p>
        </p:txBody>
      </p:sp>
      <p:sp>
        <p:nvSpPr>
          <p:cNvPr id="6" name="TextBox 5"/>
          <p:cNvSpPr txBox="1"/>
          <p:nvPr/>
        </p:nvSpPr>
        <p:spPr>
          <a:xfrm>
            <a:off x="391635" y="4891179"/>
            <a:ext cx="8590043" cy="1077218"/>
          </a:xfrm>
          <a:prstGeom prst="rect">
            <a:avLst/>
          </a:prstGeom>
          <a:noFill/>
        </p:spPr>
        <p:txBody>
          <a:bodyPr wrap="square" rtlCol="0">
            <a:spAutoFit/>
          </a:bodyPr>
          <a:lstStyle/>
          <a:p>
            <a:pPr marL="342900" indent="-342900" defTabSz="914400">
              <a:buFont typeface="Arial"/>
              <a:buChar char="•"/>
            </a:pPr>
            <a:r>
              <a:rPr lang="en-US" sz="1600" dirty="0" smtClean="0">
                <a:solidFill>
                  <a:srgbClr val="000000"/>
                </a:solidFill>
              </a:rPr>
              <a:t>We believe the supply/demand dynamics for wholesale space in Colorado Springs would look similar to those of Portland, where there was no wholesale space until 2012. Once available, at least 20,000 sq. ft. of wholesale has been leased each year, with much more leased in 2014 thanks to a large enterprise deal.</a:t>
            </a:r>
          </a:p>
        </p:txBody>
      </p:sp>
      <p:graphicFrame>
        <p:nvGraphicFramePr>
          <p:cNvPr id="8" name="Chart 7"/>
          <p:cNvGraphicFramePr>
            <a:graphicFrameLocks/>
          </p:cNvGraphicFramePr>
          <p:nvPr>
            <p:extLst>
              <p:ext uri="{D42A27DB-BD31-4B8C-83A1-F6EECF244321}">
                <p14:modId xmlns:p14="http://schemas.microsoft.com/office/powerpoint/2010/main" val="616412979"/>
              </p:ext>
            </p:extLst>
          </p:nvPr>
        </p:nvGraphicFramePr>
        <p:xfrm>
          <a:off x="1281894" y="1289451"/>
          <a:ext cx="5820671" cy="36874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6786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 t="10892" r="210" b="70926"/>
          <a:stretch/>
        </p:blipFill>
        <p:spPr bwMode="auto">
          <a:xfrm>
            <a:off x="565150" y="186266"/>
            <a:ext cx="7353300" cy="175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 t="37419" r="210" b="19629"/>
          <a:stretch/>
        </p:blipFill>
        <p:spPr bwMode="auto">
          <a:xfrm>
            <a:off x="895350" y="1938867"/>
            <a:ext cx="7353300" cy="4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 t="94951" r="210" b="-1"/>
          <a:stretch/>
        </p:blipFill>
        <p:spPr bwMode="auto">
          <a:xfrm>
            <a:off x="1123950" y="6231467"/>
            <a:ext cx="7353300" cy="48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916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733425"/>
            <a:ext cx="7715250"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2865967" y="5537196"/>
            <a:ext cx="11091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2832100" y="2116666"/>
            <a:ext cx="461856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2672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Data Center photo"/>
          <p:cNvPicPr>
            <a:picLocks noChangeAspect="1" noChangeArrowheads="1"/>
          </p:cNvPicPr>
          <p:nvPr/>
        </p:nvPicPr>
        <p:blipFill>
          <a:blip r:embed="rId2">
            <a:alphaModFix amt="33000"/>
            <a:extLst>
              <a:ext uri="{28A0092B-C50C-407E-A947-70E740481C1C}">
                <a14:useLocalDpi xmlns:a14="http://schemas.microsoft.com/office/drawing/2010/main" val="0"/>
              </a:ext>
            </a:extLst>
          </a:blip>
          <a:srcRect/>
          <a:stretch>
            <a:fillRect/>
          </a:stretch>
        </p:blipFill>
        <p:spPr bwMode="auto">
          <a:xfrm>
            <a:off x="19049" y="719233"/>
            <a:ext cx="9124951" cy="6083300"/>
          </a:xfrm>
          <a:prstGeom prst="rect">
            <a:avLst/>
          </a:prstGeom>
          <a:noFill/>
          <a:effectLst>
            <a:softEdge rad="355600"/>
          </a:effectLst>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MARKET</a:t>
            </a:r>
            <a:r>
              <a:rPr lang="en-US" sz="3600" b="1" dirty="0" smtClean="0">
                <a:solidFill>
                  <a:schemeClr val="bg1">
                    <a:lumMod val="65000"/>
                  </a:schemeClr>
                </a:solidFill>
                <a:latin typeface="Helvetica"/>
                <a:cs typeface="Helvetica"/>
              </a:rPr>
              <a:t>PROSPECTS</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3"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8165" y="1084186"/>
            <a:ext cx="4776502" cy="3539430"/>
          </a:xfrm>
          <a:prstGeom prst="rect">
            <a:avLst/>
          </a:prstGeom>
          <a:solidFill>
            <a:schemeClr val="bg1">
              <a:alpha val="77000"/>
            </a:schemeClr>
          </a:solidFill>
          <a:ln w="28575">
            <a:noFill/>
          </a:ln>
        </p:spPr>
        <p:txBody>
          <a:bodyPr wrap="square" rtlCol="0">
            <a:spAutoFit/>
          </a:bodyPr>
          <a:lstStyle/>
          <a:p>
            <a:r>
              <a:rPr lang="en-US" sz="1600" dirty="0" smtClean="0">
                <a:latin typeface="Myriad Pro"/>
              </a:rPr>
              <a:t>PROSPECTS SINCE 1/1/15</a:t>
            </a:r>
          </a:p>
          <a:p>
            <a:endParaRPr lang="en-US" sz="1600" dirty="0" smtClean="0">
              <a:latin typeface="Myriad Pro"/>
            </a:endParaRPr>
          </a:p>
          <a:p>
            <a:pPr lvl="1"/>
            <a:r>
              <a:rPr lang="en-US" sz="1600" dirty="0" smtClean="0">
                <a:latin typeface="Myriad Pro"/>
              </a:rPr>
              <a:t>International Technology Services Institution 	</a:t>
            </a:r>
          </a:p>
          <a:p>
            <a:pPr lvl="1"/>
            <a:r>
              <a:rPr lang="en-US" sz="1600" dirty="0" smtClean="0">
                <a:latin typeface="Myriad Pro"/>
              </a:rPr>
              <a:t>International </a:t>
            </a:r>
            <a:r>
              <a:rPr lang="en-US" sz="1600" dirty="0">
                <a:latin typeface="Myriad Pro"/>
              </a:rPr>
              <a:t>Financial Institution </a:t>
            </a:r>
            <a:r>
              <a:rPr lang="en-US" sz="1600" dirty="0" smtClean="0">
                <a:latin typeface="Myriad Pro"/>
              </a:rPr>
              <a:t>	</a:t>
            </a:r>
          </a:p>
          <a:p>
            <a:pPr lvl="1"/>
            <a:r>
              <a:rPr lang="en-US" sz="1600" dirty="0" smtClean="0">
                <a:latin typeface="Myriad Pro"/>
              </a:rPr>
              <a:t>National </a:t>
            </a:r>
            <a:r>
              <a:rPr lang="en-US" sz="1600" dirty="0">
                <a:latin typeface="Myriad Pro"/>
              </a:rPr>
              <a:t>Financial Institution </a:t>
            </a:r>
            <a:endParaRPr lang="en-US" sz="1600" dirty="0" smtClean="0">
              <a:latin typeface="Myriad Pro"/>
            </a:endParaRPr>
          </a:p>
          <a:p>
            <a:pPr lvl="1"/>
            <a:r>
              <a:rPr lang="en-US" sz="1600" dirty="0">
                <a:latin typeface="Myriad Pro"/>
              </a:rPr>
              <a:t>National Financial Institution </a:t>
            </a:r>
            <a:endParaRPr lang="en-US" sz="1600" dirty="0" smtClean="0">
              <a:latin typeface="Myriad Pro"/>
            </a:endParaRPr>
          </a:p>
          <a:p>
            <a:pPr lvl="1"/>
            <a:r>
              <a:rPr lang="en-US" sz="1600" dirty="0">
                <a:latin typeface="Myriad Pro"/>
              </a:rPr>
              <a:t>National Financial Institution </a:t>
            </a:r>
            <a:r>
              <a:rPr lang="en-US" sz="1600" dirty="0" smtClean="0">
                <a:latin typeface="Myriad Pro"/>
              </a:rPr>
              <a:t>	</a:t>
            </a:r>
          </a:p>
          <a:p>
            <a:pPr lvl="1"/>
            <a:r>
              <a:rPr lang="en-US" sz="1600" dirty="0">
                <a:latin typeface="Myriad Pro"/>
              </a:rPr>
              <a:t>International Technology </a:t>
            </a:r>
            <a:r>
              <a:rPr lang="en-US" sz="1600" dirty="0" smtClean="0">
                <a:latin typeface="Myriad Pro"/>
              </a:rPr>
              <a:t>Services Institution 	</a:t>
            </a:r>
          </a:p>
          <a:p>
            <a:pPr lvl="1"/>
            <a:r>
              <a:rPr lang="en-US" sz="1600" dirty="0" smtClean="0">
                <a:latin typeface="Myriad Pro"/>
              </a:rPr>
              <a:t>Regional Technology Services Institution 	</a:t>
            </a:r>
          </a:p>
          <a:p>
            <a:pPr lvl="1"/>
            <a:r>
              <a:rPr lang="en-US" sz="1600" dirty="0" smtClean="0">
                <a:latin typeface="Myriad Pro"/>
              </a:rPr>
              <a:t>National Healthcare Institution 	</a:t>
            </a:r>
          </a:p>
          <a:p>
            <a:pPr lvl="1"/>
            <a:r>
              <a:rPr lang="en-US" sz="1600" dirty="0">
                <a:latin typeface="Myriad Pro"/>
              </a:rPr>
              <a:t>National Healthcare Institution </a:t>
            </a:r>
            <a:r>
              <a:rPr lang="en-US" sz="1600" dirty="0" smtClean="0">
                <a:latin typeface="Myriad Pro"/>
              </a:rPr>
              <a:t>	</a:t>
            </a:r>
          </a:p>
          <a:p>
            <a:pPr lvl="1"/>
            <a:r>
              <a:rPr lang="en-US" sz="1600" dirty="0" smtClean="0">
                <a:latin typeface="Myriad Pro"/>
              </a:rPr>
              <a:t>National Technology Services Institution 	</a:t>
            </a:r>
            <a:br>
              <a:rPr lang="en-US" sz="1600" dirty="0" smtClean="0">
                <a:latin typeface="Myriad Pro"/>
              </a:rPr>
            </a:br>
            <a:r>
              <a:rPr lang="en-US" sz="1600" dirty="0">
                <a:latin typeface="Myriad Pro"/>
              </a:rPr>
              <a:t>National Technology Services Institution </a:t>
            </a:r>
            <a:r>
              <a:rPr lang="en-US" sz="1600" dirty="0" smtClean="0">
                <a:latin typeface="Myriad Pro"/>
              </a:rPr>
              <a:t>	</a:t>
            </a:r>
          </a:p>
          <a:p>
            <a:pPr lvl="1"/>
            <a:r>
              <a:rPr lang="en-US" sz="1600" dirty="0" smtClean="0">
                <a:latin typeface="Myriad Pro"/>
              </a:rPr>
              <a:t>National </a:t>
            </a:r>
            <a:r>
              <a:rPr lang="en-US" sz="1600" dirty="0">
                <a:latin typeface="Myriad Pro"/>
              </a:rPr>
              <a:t>Technology Services Institution </a:t>
            </a:r>
            <a:r>
              <a:rPr lang="en-US" sz="1600" dirty="0" smtClean="0">
                <a:latin typeface="Myriad Pro"/>
              </a:rPr>
              <a:t>	</a:t>
            </a:r>
          </a:p>
        </p:txBody>
      </p:sp>
    </p:spTree>
    <p:extLst>
      <p:ext uri="{BB962C8B-B14F-4D97-AF65-F5344CB8AC3E}">
        <p14:creationId xmlns:p14="http://schemas.microsoft.com/office/powerpoint/2010/main" val="1896962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 y="6931"/>
            <a:ext cx="9144000" cy="6308801"/>
          </a:xfrm>
          <a:prstGeom prst="rect">
            <a:avLst/>
          </a:prstGeom>
          <a:gradFill>
            <a:gsLst>
              <a:gs pos="0">
                <a:srgbClr val="1D59BD"/>
              </a:gs>
              <a:gs pos="35000">
                <a:schemeClr val="dk1">
                  <a:tint val="37000"/>
                  <a:satMod val="300000"/>
                </a:schemeClr>
              </a:gs>
              <a:gs pos="100000">
                <a:schemeClr val="dk1">
                  <a:tint val="15000"/>
                  <a:satMod val="350000"/>
                </a:schemeClr>
              </a:gs>
            </a:gsLst>
            <a:lin ang="16200000" scaled="1"/>
          </a:gra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DEVELOPMENT</a:t>
            </a:r>
            <a:r>
              <a:rPr lang="en-US" sz="3600" b="1" dirty="0" smtClean="0">
                <a:solidFill>
                  <a:schemeClr val="bg1">
                    <a:lumMod val="65000"/>
                  </a:schemeClr>
                </a:solidFill>
                <a:latin typeface="Helvetica"/>
                <a:cs typeface="Helvetica"/>
              </a:rPr>
              <a:t>TEAM</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268059" y="1410555"/>
            <a:ext cx="2533427"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IRONPOINT PARTNERS</a:t>
            </a:r>
          </a:p>
          <a:p>
            <a:pPr algn="ctr"/>
            <a:r>
              <a:rPr lang="en-US" sz="1600" dirty="0" smtClean="0">
                <a:latin typeface="Myriad Pro"/>
              </a:rPr>
              <a:t>Washington, DC.</a:t>
            </a:r>
            <a:endParaRPr lang="en-US" sz="1600" dirty="0">
              <a:latin typeface="Myriad Pro"/>
            </a:endParaRPr>
          </a:p>
        </p:txBody>
      </p:sp>
      <p:sp>
        <p:nvSpPr>
          <p:cNvPr id="15" name="TextBox 14"/>
          <p:cNvSpPr txBox="1"/>
          <p:nvPr/>
        </p:nvSpPr>
        <p:spPr>
          <a:xfrm>
            <a:off x="5498014" y="1410555"/>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VINEYARD, LLC</a:t>
            </a:r>
          </a:p>
          <a:p>
            <a:pPr algn="ctr"/>
            <a:r>
              <a:rPr lang="en-US" sz="1600" dirty="0" smtClean="0">
                <a:latin typeface="Myriad Pro"/>
              </a:rPr>
              <a:t>Colorado Springs</a:t>
            </a:r>
            <a:endParaRPr lang="en-US" sz="1600" dirty="0">
              <a:latin typeface="Myriad Pro"/>
            </a:endParaRPr>
          </a:p>
        </p:txBody>
      </p:sp>
      <p:sp>
        <p:nvSpPr>
          <p:cNvPr id="18" name="TextBox 17"/>
          <p:cNvSpPr txBox="1"/>
          <p:nvPr/>
        </p:nvSpPr>
        <p:spPr>
          <a:xfrm>
            <a:off x="3344816" y="2508069"/>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IP/VINEYARD</a:t>
            </a:r>
          </a:p>
          <a:p>
            <a:pPr algn="ctr"/>
            <a:r>
              <a:rPr lang="en-US" sz="1600" dirty="0" smtClean="0">
                <a:latin typeface="Myriad Pro"/>
              </a:rPr>
              <a:t>Colorado Springs</a:t>
            </a:r>
            <a:endParaRPr lang="en-US" sz="1600" dirty="0">
              <a:latin typeface="Myriad Pro"/>
            </a:endParaRPr>
          </a:p>
        </p:txBody>
      </p:sp>
      <p:sp>
        <p:nvSpPr>
          <p:cNvPr id="20" name="TextBox 19"/>
          <p:cNvSpPr txBox="1"/>
          <p:nvPr/>
        </p:nvSpPr>
        <p:spPr>
          <a:xfrm>
            <a:off x="6123163" y="3350583"/>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T5 DATA CENTERS</a:t>
            </a:r>
          </a:p>
          <a:p>
            <a:pPr algn="ctr"/>
            <a:r>
              <a:rPr lang="en-US" sz="1600" dirty="0" smtClean="0">
                <a:latin typeface="Myriad Pro"/>
              </a:rPr>
              <a:t>Atlanta</a:t>
            </a:r>
            <a:endParaRPr lang="en-US" sz="1600" dirty="0">
              <a:latin typeface="Myriad Pro"/>
            </a:endParaRPr>
          </a:p>
        </p:txBody>
      </p:sp>
      <p:sp>
        <p:nvSpPr>
          <p:cNvPr id="23" name="TextBox 22"/>
          <p:cNvSpPr txBox="1"/>
          <p:nvPr/>
        </p:nvSpPr>
        <p:spPr>
          <a:xfrm>
            <a:off x="3371152" y="4650286"/>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VINEYARD/T5</a:t>
            </a:r>
          </a:p>
          <a:p>
            <a:pPr algn="ctr"/>
            <a:r>
              <a:rPr lang="en-US" sz="1600" dirty="0" smtClean="0">
                <a:latin typeface="Myriad Pro"/>
              </a:rPr>
              <a:t>Colorado Springs</a:t>
            </a:r>
            <a:endParaRPr lang="en-US" sz="1600" dirty="0">
              <a:latin typeface="Myriad Pro"/>
            </a:endParaRPr>
          </a:p>
        </p:txBody>
      </p:sp>
      <p:cxnSp>
        <p:nvCxnSpPr>
          <p:cNvPr id="5" name="Straight Connector 4"/>
          <p:cNvCxnSpPr/>
          <p:nvPr/>
        </p:nvCxnSpPr>
        <p:spPr>
          <a:xfrm flipV="1">
            <a:off x="2355011" y="2249934"/>
            <a:ext cx="4554747" cy="8627"/>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4561140" y="4180022"/>
            <a:ext cx="2774830" cy="8626"/>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8" idx="2"/>
            <a:endCxn id="23" idx="0"/>
          </p:cNvCxnSpPr>
          <p:nvPr/>
        </p:nvCxnSpPr>
        <p:spPr>
          <a:xfrm>
            <a:off x="4561141" y="3092844"/>
            <a:ext cx="26336" cy="1557442"/>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897537" y="2028274"/>
            <a:ext cx="0" cy="238912"/>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357167" y="2028274"/>
            <a:ext cx="0" cy="238912"/>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335970" y="3935358"/>
            <a:ext cx="0" cy="238912"/>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561140" y="2267186"/>
            <a:ext cx="0" cy="238912"/>
          </a:xfrm>
          <a:prstGeom prst="line">
            <a:avLst/>
          </a:prstGeom>
          <a:ln>
            <a:solidFill>
              <a:srgbClr val="1D59B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2197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PENDING</a:t>
            </a:r>
            <a:r>
              <a:rPr lang="en-US" sz="3600" b="1" dirty="0" smtClean="0">
                <a:solidFill>
                  <a:schemeClr val="bg1">
                    <a:lumMod val="65000"/>
                  </a:schemeClr>
                </a:solidFill>
                <a:latin typeface="Helvetica"/>
                <a:cs typeface="Helvetica"/>
              </a:rPr>
              <a:t>DEALS</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88165" y="1600653"/>
            <a:ext cx="5851768" cy="3970318"/>
          </a:xfrm>
          <a:prstGeom prst="rect">
            <a:avLst/>
          </a:prstGeom>
          <a:noFill/>
          <a:ln w="28575">
            <a:noFill/>
          </a:ln>
        </p:spPr>
        <p:txBody>
          <a:bodyPr wrap="square" rtlCol="0">
            <a:spAutoFit/>
          </a:bodyPr>
          <a:lstStyle/>
          <a:p>
            <a:r>
              <a:rPr lang="en-US" sz="1600" dirty="0" smtClean="0">
                <a:latin typeface="Myriad Pro"/>
              </a:rPr>
              <a:t>8.5 Acre Land Sale			</a:t>
            </a:r>
          </a:p>
          <a:p>
            <a:r>
              <a:rPr lang="en-US" sz="1600" dirty="0">
                <a:latin typeface="Myriad Pro"/>
              </a:rPr>
              <a:t>	</a:t>
            </a:r>
            <a:r>
              <a:rPr lang="en-US" sz="1600" dirty="0" smtClean="0">
                <a:latin typeface="Myriad Pro"/>
              </a:rPr>
              <a:t>$150M Development Cost</a:t>
            </a:r>
          </a:p>
          <a:p>
            <a:r>
              <a:rPr lang="en-US" sz="1600" dirty="0">
                <a:latin typeface="Myriad Pro"/>
              </a:rPr>
              <a:t>	</a:t>
            </a:r>
            <a:r>
              <a:rPr lang="en-US" sz="1600" dirty="0" smtClean="0">
                <a:latin typeface="Myriad Pro"/>
              </a:rPr>
              <a:t>$130M in Hardware and Software</a:t>
            </a:r>
          </a:p>
          <a:p>
            <a:endParaRPr lang="en-US" sz="1600" dirty="0" smtClean="0">
              <a:latin typeface="Myriad Pro"/>
            </a:endParaRPr>
          </a:p>
          <a:p>
            <a:endParaRPr lang="en-US" sz="1600" dirty="0" smtClean="0">
              <a:latin typeface="Myriad Pro"/>
            </a:endParaRPr>
          </a:p>
          <a:p>
            <a:r>
              <a:rPr lang="en-US" sz="1600" dirty="0" smtClean="0">
                <a:latin typeface="Myriad Pro"/>
              </a:rPr>
              <a:t>10.5 Acre Development Deal</a:t>
            </a:r>
          </a:p>
          <a:p>
            <a:r>
              <a:rPr lang="en-US" sz="1600" dirty="0">
                <a:latin typeface="Myriad Pro"/>
              </a:rPr>
              <a:t>	</a:t>
            </a:r>
            <a:r>
              <a:rPr lang="en-US" sz="1600" dirty="0" smtClean="0">
                <a:latin typeface="Myriad Pro"/>
              </a:rPr>
              <a:t>$120M </a:t>
            </a:r>
            <a:r>
              <a:rPr lang="en-US" sz="1600" dirty="0">
                <a:latin typeface="Myriad Pro"/>
              </a:rPr>
              <a:t>Development Cost</a:t>
            </a:r>
          </a:p>
          <a:p>
            <a:r>
              <a:rPr lang="en-US" sz="1600" dirty="0">
                <a:latin typeface="Myriad Pro"/>
              </a:rPr>
              <a:t>	</a:t>
            </a:r>
            <a:r>
              <a:rPr lang="en-US" sz="1600" dirty="0" smtClean="0">
                <a:latin typeface="Myriad Pro"/>
              </a:rPr>
              <a:t>$80M </a:t>
            </a:r>
            <a:r>
              <a:rPr lang="en-US" sz="1600" dirty="0">
                <a:latin typeface="Myriad Pro"/>
              </a:rPr>
              <a:t>in Hardware and Software</a:t>
            </a:r>
          </a:p>
          <a:p>
            <a:endParaRPr lang="en-US" sz="1600" dirty="0" smtClean="0">
              <a:latin typeface="Myriad Pro"/>
            </a:endParaRPr>
          </a:p>
          <a:p>
            <a:endParaRPr lang="en-US" sz="1600" dirty="0" smtClean="0">
              <a:latin typeface="Myriad Pro"/>
            </a:endParaRPr>
          </a:p>
          <a:p>
            <a:r>
              <a:rPr lang="en-US" sz="1600" dirty="0" smtClean="0">
                <a:latin typeface="Myriad Pro"/>
              </a:rPr>
              <a:t>15 Acre Land Sale/Development Deal TBD</a:t>
            </a:r>
            <a:endParaRPr lang="en-US" sz="1600" dirty="0">
              <a:latin typeface="Myriad Pro"/>
            </a:endParaRPr>
          </a:p>
          <a:p>
            <a:r>
              <a:rPr lang="en-US" sz="1600" dirty="0">
                <a:latin typeface="Myriad Pro"/>
              </a:rPr>
              <a:t>	$200M Development Cost</a:t>
            </a:r>
          </a:p>
          <a:p>
            <a:r>
              <a:rPr lang="en-US" sz="1600" dirty="0">
                <a:latin typeface="Myriad Pro"/>
              </a:rPr>
              <a:t>	$175M in Hardware and Software</a:t>
            </a:r>
          </a:p>
          <a:p>
            <a:endParaRPr lang="en-US" sz="1600" dirty="0" smtClean="0">
              <a:latin typeface="Myriad Pro"/>
            </a:endParaRPr>
          </a:p>
          <a:p>
            <a:endParaRPr lang="en-US" sz="1600" dirty="0" smtClean="0">
              <a:latin typeface="Myriad Pro"/>
            </a:endParaRPr>
          </a:p>
          <a:p>
            <a:r>
              <a:rPr lang="en-US" sz="1200" i="1" dirty="0" smtClean="0">
                <a:latin typeface="Myriad Pro"/>
              </a:rPr>
              <a:t>the values stated above are estimates only and are approximate only</a:t>
            </a:r>
          </a:p>
        </p:txBody>
      </p:sp>
      <p:pic>
        <p:nvPicPr>
          <p:cNvPr id="15" name="Picture 14" descr="IMG_08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7203" y="957129"/>
            <a:ext cx="2438399" cy="1536700"/>
          </a:xfrm>
          <a:prstGeom prst="rect">
            <a:avLst/>
          </a:prstGeom>
        </p:spPr>
      </p:pic>
      <p:pic>
        <p:nvPicPr>
          <p:cNvPr id="18" name="Picture 17" descr="IMG_0823.JPG"/>
          <p:cNvPicPr>
            <a:picLocks noChangeAspect="1"/>
          </p:cNvPicPr>
          <p:nvPr/>
        </p:nvPicPr>
        <p:blipFill rotWithShape="1">
          <a:blip r:embed="rId4" cstate="print">
            <a:grayscl/>
            <a:extLst>
              <a:ext uri="{28A0092B-C50C-407E-A947-70E740481C1C}">
                <a14:useLocalDpi xmlns:a14="http://schemas.microsoft.com/office/drawing/2010/main" val="0"/>
              </a:ext>
            </a:extLst>
          </a:blip>
          <a:srcRect t="20488" b="26346"/>
          <a:stretch/>
        </p:blipFill>
        <p:spPr>
          <a:xfrm>
            <a:off x="6457204" y="2633294"/>
            <a:ext cx="2438400" cy="1735667"/>
          </a:xfrm>
          <a:prstGeom prst="rect">
            <a:avLst/>
          </a:prstGeom>
        </p:spPr>
      </p:pic>
      <p:pic>
        <p:nvPicPr>
          <p:cNvPr id="22" name="Picture 2" descr="Data Center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57203" y="4479026"/>
            <a:ext cx="2425460" cy="1616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31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agedServices_Backgrou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MANAGED</a:t>
            </a:r>
            <a:r>
              <a:rPr lang="en-US" sz="3600" b="1" dirty="0" smtClean="0">
                <a:solidFill>
                  <a:schemeClr val="bg2">
                    <a:lumMod val="90000"/>
                  </a:schemeClr>
                </a:solidFill>
                <a:latin typeface="Helvetica"/>
                <a:cs typeface="Helvetica"/>
              </a:rPr>
              <a:t>SERVICES</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4" cstate="print">
            <a:extLst>
              <a:ext uri="{28A0092B-C50C-407E-A947-70E740481C1C}">
                <a14:useLocalDpi xmlns:a14="http://schemas.microsoft.com/office/drawing/2010/main" val="0"/>
              </a:ext>
            </a:extLst>
          </a:blip>
          <a:srcRect r="75610"/>
          <a:stretch/>
        </p:blipFill>
        <p:spPr>
          <a:xfrm>
            <a:off x="8416777"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2" name="Content Placeholder 6"/>
          <p:cNvSpPr>
            <a:spLocks noGrp="1"/>
          </p:cNvSpPr>
          <p:nvPr>
            <p:ph idx="1"/>
          </p:nvPr>
        </p:nvSpPr>
        <p:spPr>
          <a:xfrm>
            <a:off x="4602020" y="1676401"/>
            <a:ext cx="4541980" cy="4525963"/>
          </a:xfrm>
        </p:spPr>
        <p:txBody>
          <a:bodyPr>
            <a:normAutofit/>
          </a:bodyPr>
          <a:lstStyle/>
          <a:p>
            <a:pPr marL="457200" indent="-457200">
              <a:lnSpc>
                <a:spcPct val="140000"/>
              </a:lnSpc>
              <a:buFont typeface="+mj-lt"/>
              <a:buAutoNum type="arabicPeriod"/>
            </a:pPr>
            <a:r>
              <a:rPr lang="en-US" sz="1600" dirty="0" smtClean="0">
                <a:solidFill>
                  <a:schemeClr val="bg1"/>
                </a:solidFill>
                <a:latin typeface="Myriad Pro"/>
              </a:rPr>
              <a:t>Third </a:t>
            </a:r>
            <a:r>
              <a:rPr lang="en-US" sz="1600" dirty="0">
                <a:solidFill>
                  <a:schemeClr val="bg1"/>
                </a:solidFill>
                <a:latin typeface="Myriad Pro"/>
              </a:rPr>
              <a:t>P</a:t>
            </a:r>
            <a:r>
              <a:rPr lang="en-US" sz="1600" dirty="0" smtClean="0">
                <a:solidFill>
                  <a:schemeClr val="bg1"/>
                </a:solidFill>
                <a:latin typeface="Myriad Pro"/>
              </a:rPr>
              <a:t>arty Provider of Retail Data </a:t>
            </a:r>
            <a:r>
              <a:rPr lang="en-US" sz="1600" dirty="0">
                <a:solidFill>
                  <a:schemeClr val="bg1"/>
                </a:solidFill>
                <a:latin typeface="Myriad Pro"/>
              </a:rPr>
              <a:t>C</a:t>
            </a:r>
            <a:r>
              <a:rPr lang="en-US" sz="1600" dirty="0" smtClean="0">
                <a:solidFill>
                  <a:schemeClr val="bg1"/>
                </a:solidFill>
                <a:latin typeface="Myriad Pro"/>
              </a:rPr>
              <a:t>enter </a:t>
            </a:r>
            <a:r>
              <a:rPr lang="en-US" sz="1600" dirty="0">
                <a:solidFill>
                  <a:schemeClr val="bg1"/>
                </a:solidFill>
                <a:latin typeface="Myriad Pro"/>
              </a:rPr>
              <a:t>S</a:t>
            </a:r>
            <a:r>
              <a:rPr lang="en-US" sz="1600" dirty="0" smtClean="0">
                <a:solidFill>
                  <a:schemeClr val="bg1"/>
                </a:solidFill>
                <a:latin typeface="Myriad Pro"/>
              </a:rPr>
              <a:t>pace and Facilities – Partnered Relationship with Local Firm</a:t>
            </a:r>
            <a:endParaRPr lang="en-US" sz="1600" dirty="0">
              <a:solidFill>
                <a:schemeClr val="bg1"/>
              </a:solidFill>
              <a:latin typeface="Myriad Pro"/>
            </a:endParaRPr>
          </a:p>
          <a:p>
            <a:pPr marL="457200" indent="-457200">
              <a:lnSpc>
                <a:spcPct val="140000"/>
              </a:lnSpc>
              <a:buFont typeface="+mj-lt"/>
              <a:buAutoNum type="arabicPeriod"/>
            </a:pPr>
            <a:r>
              <a:rPr lang="en-US" sz="1600" dirty="0">
                <a:solidFill>
                  <a:schemeClr val="bg1"/>
                </a:solidFill>
                <a:latin typeface="Myriad Pro"/>
              </a:rPr>
              <a:t>H</a:t>
            </a:r>
            <a:r>
              <a:rPr lang="en-US" sz="1600" dirty="0" smtClean="0">
                <a:solidFill>
                  <a:schemeClr val="bg1"/>
                </a:solidFill>
                <a:latin typeface="Myriad Pro"/>
              </a:rPr>
              <a:t>ighly </a:t>
            </a:r>
            <a:r>
              <a:rPr lang="en-US" sz="1600" dirty="0">
                <a:solidFill>
                  <a:schemeClr val="bg1"/>
                </a:solidFill>
                <a:latin typeface="Myriad Pro"/>
              </a:rPr>
              <a:t>Experienced Certified Staff</a:t>
            </a:r>
          </a:p>
          <a:p>
            <a:pPr marL="457200" indent="-457200">
              <a:lnSpc>
                <a:spcPct val="140000"/>
              </a:lnSpc>
              <a:buFont typeface="+mj-lt"/>
              <a:buAutoNum type="arabicPeriod"/>
            </a:pPr>
            <a:r>
              <a:rPr lang="en-US" sz="1600" dirty="0" smtClean="0">
                <a:solidFill>
                  <a:schemeClr val="bg1"/>
                </a:solidFill>
                <a:latin typeface="Myriad Pro"/>
              </a:rPr>
              <a:t>Use </a:t>
            </a:r>
            <a:r>
              <a:rPr lang="en-US" sz="1600" dirty="0">
                <a:solidFill>
                  <a:schemeClr val="bg1"/>
                </a:solidFill>
                <a:latin typeface="Myriad Pro"/>
              </a:rPr>
              <a:t>of Best Practices are Standard</a:t>
            </a:r>
          </a:p>
          <a:p>
            <a:pPr marL="457200" indent="-457200">
              <a:lnSpc>
                <a:spcPct val="140000"/>
              </a:lnSpc>
              <a:buFont typeface="+mj-lt"/>
              <a:buAutoNum type="arabicPeriod"/>
            </a:pPr>
            <a:r>
              <a:rPr lang="en-US" sz="1600" dirty="0" smtClean="0">
                <a:solidFill>
                  <a:schemeClr val="bg1"/>
                </a:solidFill>
                <a:latin typeface="Myriad Pro"/>
              </a:rPr>
              <a:t>Often Cloud </a:t>
            </a:r>
            <a:r>
              <a:rPr lang="en-US" sz="1600" dirty="0">
                <a:solidFill>
                  <a:schemeClr val="bg1"/>
                </a:solidFill>
                <a:latin typeface="Myriad Pro"/>
              </a:rPr>
              <a:t>B</a:t>
            </a:r>
            <a:r>
              <a:rPr lang="en-US" sz="1600" dirty="0" smtClean="0">
                <a:solidFill>
                  <a:schemeClr val="bg1"/>
                </a:solidFill>
                <a:latin typeface="Myriad Pro"/>
              </a:rPr>
              <a:t>ased </a:t>
            </a:r>
            <a:r>
              <a:rPr lang="en-US" sz="1600" dirty="0">
                <a:solidFill>
                  <a:schemeClr val="bg1"/>
                </a:solidFill>
                <a:latin typeface="Myriad Pro"/>
              </a:rPr>
              <a:t>A</a:t>
            </a:r>
            <a:r>
              <a:rPr lang="en-US" sz="1600" dirty="0" smtClean="0">
                <a:solidFill>
                  <a:schemeClr val="bg1"/>
                </a:solidFill>
                <a:latin typeface="Myriad Pro"/>
              </a:rPr>
              <a:t>ccess for Users</a:t>
            </a:r>
            <a:endParaRPr lang="en-US" sz="1600" dirty="0">
              <a:solidFill>
                <a:schemeClr val="bg1"/>
              </a:solidFill>
              <a:latin typeface="Myriad Pro"/>
            </a:endParaRPr>
          </a:p>
          <a:p>
            <a:pPr marL="457200" indent="-457200">
              <a:lnSpc>
                <a:spcPct val="140000"/>
              </a:lnSpc>
              <a:buFont typeface="+mj-lt"/>
              <a:buAutoNum type="arabicPeriod"/>
            </a:pPr>
            <a:r>
              <a:rPr lang="en-US" sz="1600" dirty="0" smtClean="0">
                <a:solidFill>
                  <a:schemeClr val="bg1"/>
                </a:solidFill>
                <a:latin typeface="Myriad Pro"/>
              </a:rPr>
              <a:t>Support </a:t>
            </a:r>
            <a:r>
              <a:rPr lang="en-US" sz="1600" dirty="0">
                <a:solidFill>
                  <a:schemeClr val="bg1"/>
                </a:solidFill>
                <a:latin typeface="Myriad Pro"/>
              </a:rPr>
              <a:t>Anytime and </a:t>
            </a:r>
            <a:r>
              <a:rPr lang="en-US" sz="1600" dirty="0" smtClean="0">
                <a:solidFill>
                  <a:schemeClr val="bg1"/>
                </a:solidFill>
                <a:latin typeface="Myriad Pro"/>
              </a:rPr>
              <a:t>Anywhere</a:t>
            </a:r>
          </a:p>
          <a:p>
            <a:pPr marL="457200" indent="-457200">
              <a:lnSpc>
                <a:spcPct val="140000"/>
              </a:lnSpc>
              <a:buFont typeface="+mj-lt"/>
              <a:buAutoNum type="arabicPeriod"/>
            </a:pPr>
            <a:r>
              <a:rPr lang="en-US" sz="1600" dirty="0" smtClean="0">
                <a:solidFill>
                  <a:schemeClr val="bg1"/>
                </a:solidFill>
                <a:latin typeface="Myriad Pro"/>
              </a:rPr>
              <a:t>Reliability Obligations </a:t>
            </a:r>
            <a:r>
              <a:rPr lang="en-US" sz="1600" dirty="0">
                <a:solidFill>
                  <a:schemeClr val="bg1"/>
                </a:solidFill>
                <a:latin typeface="Myriad Pro"/>
              </a:rPr>
              <a:t>B</a:t>
            </a:r>
            <a:r>
              <a:rPr lang="en-US" sz="1600" dirty="0" smtClean="0">
                <a:solidFill>
                  <a:schemeClr val="bg1"/>
                </a:solidFill>
                <a:latin typeface="Myriad Pro"/>
              </a:rPr>
              <a:t>ased on SLA </a:t>
            </a:r>
          </a:p>
          <a:p>
            <a:pPr marL="457200" indent="-457200">
              <a:lnSpc>
                <a:spcPct val="140000"/>
              </a:lnSpc>
              <a:buFont typeface="+mj-lt"/>
              <a:buAutoNum type="arabicPeriod"/>
            </a:pPr>
            <a:r>
              <a:rPr lang="en-US" sz="1600" dirty="0" smtClean="0">
                <a:solidFill>
                  <a:schemeClr val="bg1"/>
                </a:solidFill>
                <a:latin typeface="Myriad Pro"/>
              </a:rPr>
              <a:t>24/7 Monitoring by Engineering Staff</a:t>
            </a:r>
            <a:r>
              <a:rPr lang="en-US" sz="1800" dirty="0" smtClean="0">
                <a:solidFill>
                  <a:schemeClr val="bg1"/>
                </a:solidFill>
              </a:rPr>
              <a:t> </a:t>
            </a:r>
          </a:p>
          <a:p>
            <a:pPr marL="0" indent="0">
              <a:lnSpc>
                <a:spcPct val="140000"/>
              </a:lnSpc>
              <a:buNone/>
            </a:pPr>
            <a:endParaRPr lang="en-US" sz="1800" dirty="0">
              <a:solidFill>
                <a:schemeClr val="bg1"/>
              </a:solidFill>
              <a:latin typeface="Arial Narrow" panose="020B0606020202030204" pitchFamily="34" charset="0"/>
            </a:endParaRPr>
          </a:p>
        </p:txBody>
      </p:sp>
      <p:sp>
        <p:nvSpPr>
          <p:cNvPr id="24" name="TextBox 23"/>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spTree>
    <p:extLst>
      <p:ext uri="{BB962C8B-B14F-4D97-AF65-F5344CB8AC3E}">
        <p14:creationId xmlns:p14="http://schemas.microsoft.com/office/powerpoint/2010/main" val="1636730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WHATTO</a:t>
            </a:r>
            <a:r>
              <a:rPr lang="en-US" sz="3600" b="1" dirty="0" smtClean="0">
                <a:solidFill>
                  <a:schemeClr val="bg2">
                    <a:lumMod val="90000"/>
                  </a:schemeClr>
                </a:solidFill>
                <a:latin typeface="Helvetica"/>
                <a:cs typeface="Helvetica"/>
              </a:rPr>
              <a:t>EXPECT</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247437"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865909"/>
            <a:ext cx="9178636" cy="5442892"/>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21703036_ml.jpg"/>
          <p:cNvPicPr>
            <a:picLocks noChangeAspect="1"/>
          </p:cNvPicPr>
          <p:nvPr/>
        </p:nvPicPr>
        <p:blipFill rotWithShape="1">
          <a:blip r:embed="rId4">
            <a:alphaModFix amt="20000"/>
            <a:extLst>
              <a:ext uri="{28A0092B-C50C-407E-A947-70E740481C1C}">
                <a14:useLocalDpi xmlns:a14="http://schemas.microsoft.com/office/drawing/2010/main" val="0"/>
              </a:ext>
            </a:extLst>
          </a:blip>
          <a:srcRect t="1" b="65"/>
          <a:stretch/>
        </p:blipFill>
        <p:spPr>
          <a:xfrm>
            <a:off x="0" y="869411"/>
            <a:ext cx="9178636" cy="5439390"/>
          </a:xfrm>
          <a:prstGeom prst="rect">
            <a:avLst/>
          </a:prstGeom>
        </p:spPr>
      </p:pic>
      <p:sp>
        <p:nvSpPr>
          <p:cNvPr id="13" name="TextBox 12"/>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sp>
        <p:nvSpPr>
          <p:cNvPr id="5" name="Rectangle 4"/>
          <p:cNvSpPr/>
          <p:nvPr/>
        </p:nvSpPr>
        <p:spPr>
          <a:xfrm>
            <a:off x="3544452" y="1281745"/>
            <a:ext cx="5634184" cy="4221587"/>
          </a:xfrm>
          <a:prstGeom prst="rect">
            <a:avLst/>
          </a:prstGeom>
          <a:solidFill>
            <a:schemeClr val="bg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61864" y="1281745"/>
            <a:ext cx="3282588" cy="1059008"/>
          </a:xfrm>
          <a:prstGeom prst="rect">
            <a:avLst/>
          </a:prstGeom>
        </p:spPr>
        <p:txBody>
          <a:bodyPr wrap="square">
            <a:spAutoFit/>
          </a:bodyPr>
          <a:lstStyle/>
          <a:p>
            <a:pPr>
              <a:lnSpc>
                <a:spcPct val="120000"/>
              </a:lnSpc>
            </a:pPr>
            <a:r>
              <a:rPr lang="en-US" dirty="0" smtClean="0">
                <a:solidFill>
                  <a:schemeClr val="bg1"/>
                </a:solidFill>
                <a:latin typeface="Helvetica"/>
                <a:cs typeface="Helvetica"/>
              </a:rPr>
              <a:t>In the coming months, the following development obligations will be in progress:</a:t>
            </a:r>
            <a:endParaRPr lang="en-US" dirty="0">
              <a:solidFill>
                <a:schemeClr val="bg1"/>
              </a:solidFill>
              <a:latin typeface="Helvetica"/>
              <a:cs typeface="Helvetica"/>
            </a:endParaRPr>
          </a:p>
        </p:txBody>
      </p:sp>
      <p:sp>
        <p:nvSpPr>
          <p:cNvPr id="25" name="Content Placeholder 6"/>
          <p:cNvSpPr>
            <a:spLocks noGrp="1"/>
          </p:cNvSpPr>
          <p:nvPr>
            <p:ph idx="1"/>
          </p:nvPr>
        </p:nvSpPr>
        <p:spPr>
          <a:xfrm>
            <a:off x="3786897" y="1354667"/>
            <a:ext cx="5195457" cy="4331850"/>
          </a:xfrm>
        </p:spPr>
        <p:txBody>
          <a:bodyPr>
            <a:normAutofit fontScale="92500"/>
          </a:bodyPr>
          <a:lstStyle/>
          <a:p>
            <a:pPr>
              <a:lnSpc>
                <a:spcPct val="140000"/>
              </a:lnSpc>
              <a:spcBef>
                <a:spcPts val="0"/>
              </a:spcBef>
            </a:pPr>
            <a:r>
              <a:rPr lang="en-US" sz="2000" dirty="0" smtClean="0">
                <a:solidFill>
                  <a:schemeClr val="tx1">
                    <a:lumMod val="75000"/>
                    <a:lumOff val="25000"/>
                  </a:schemeClr>
                </a:solidFill>
              </a:rPr>
              <a:t>Announcement of transactions</a:t>
            </a:r>
          </a:p>
          <a:p>
            <a:pPr>
              <a:lnSpc>
                <a:spcPct val="140000"/>
              </a:lnSpc>
              <a:spcBef>
                <a:spcPts val="0"/>
              </a:spcBef>
            </a:pPr>
            <a:r>
              <a:rPr lang="en-US" sz="2000" dirty="0" smtClean="0">
                <a:solidFill>
                  <a:schemeClr val="tx1">
                    <a:lumMod val="75000"/>
                    <a:lumOff val="25000"/>
                  </a:schemeClr>
                </a:solidFill>
              </a:rPr>
              <a:t>Grading for initial development site</a:t>
            </a:r>
          </a:p>
          <a:p>
            <a:pPr>
              <a:lnSpc>
                <a:spcPct val="140000"/>
              </a:lnSpc>
              <a:spcBef>
                <a:spcPts val="0"/>
              </a:spcBef>
            </a:pPr>
            <a:r>
              <a:rPr lang="en-US" sz="2000" dirty="0" smtClean="0">
                <a:solidFill>
                  <a:schemeClr val="tx1">
                    <a:lumMod val="75000"/>
                    <a:lumOff val="25000"/>
                  </a:schemeClr>
                </a:solidFill>
              </a:rPr>
              <a:t>Extension of enhanced power from multiple substations</a:t>
            </a:r>
          </a:p>
          <a:p>
            <a:pPr>
              <a:lnSpc>
                <a:spcPct val="140000"/>
              </a:lnSpc>
              <a:spcBef>
                <a:spcPts val="0"/>
              </a:spcBef>
            </a:pPr>
            <a:r>
              <a:rPr lang="en-US" sz="2000" dirty="0" smtClean="0">
                <a:solidFill>
                  <a:schemeClr val="tx1">
                    <a:lumMod val="75000"/>
                    <a:lumOff val="25000"/>
                  </a:schemeClr>
                </a:solidFill>
              </a:rPr>
              <a:t>Approval of third Development Plan</a:t>
            </a:r>
          </a:p>
          <a:p>
            <a:pPr>
              <a:lnSpc>
                <a:spcPct val="140000"/>
              </a:lnSpc>
              <a:spcBef>
                <a:spcPts val="0"/>
              </a:spcBef>
            </a:pPr>
            <a:r>
              <a:rPr lang="en-US" sz="2000" dirty="0" smtClean="0">
                <a:solidFill>
                  <a:schemeClr val="tx1">
                    <a:lumMod val="75000"/>
                    <a:lumOff val="25000"/>
                  </a:schemeClr>
                </a:solidFill>
              </a:rPr>
              <a:t>Extension of roadways and campus infrastructure</a:t>
            </a:r>
          </a:p>
          <a:p>
            <a:pPr>
              <a:lnSpc>
                <a:spcPct val="140000"/>
              </a:lnSpc>
              <a:spcBef>
                <a:spcPts val="0"/>
              </a:spcBef>
            </a:pPr>
            <a:r>
              <a:rPr lang="en-US" sz="2000" dirty="0" smtClean="0">
                <a:solidFill>
                  <a:schemeClr val="tx1">
                    <a:lumMod val="75000"/>
                    <a:lumOff val="25000"/>
                  </a:schemeClr>
                </a:solidFill>
              </a:rPr>
              <a:t>Ground breaking for construction of first data cente</a:t>
            </a:r>
            <a:r>
              <a:rPr lang="en-US" sz="2000" dirty="0">
                <a:solidFill>
                  <a:schemeClr val="tx1">
                    <a:lumMod val="75000"/>
                    <a:lumOff val="25000"/>
                  </a:schemeClr>
                </a:solidFill>
              </a:rPr>
              <a:t>r</a:t>
            </a:r>
            <a:endParaRPr lang="en-US" sz="2000" dirty="0" smtClean="0">
              <a:solidFill>
                <a:schemeClr val="tx1">
                  <a:lumMod val="75000"/>
                  <a:lumOff val="25000"/>
                </a:schemeClr>
              </a:solidFill>
            </a:endParaRPr>
          </a:p>
          <a:p>
            <a:pPr>
              <a:lnSpc>
                <a:spcPct val="140000"/>
              </a:lnSpc>
              <a:spcBef>
                <a:spcPts val="0"/>
              </a:spcBef>
            </a:pPr>
            <a:r>
              <a:rPr lang="en-US" sz="2000" dirty="0" smtClean="0">
                <a:solidFill>
                  <a:schemeClr val="tx1">
                    <a:lumMod val="75000"/>
                    <a:lumOff val="25000"/>
                  </a:schemeClr>
                </a:solidFill>
              </a:rPr>
              <a:t>Submission of initial cost certification package</a:t>
            </a:r>
          </a:p>
          <a:p>
            <a:pPr>
              <a:lnSpc>
                <a:spcPct val="140000"/>
              </a:lnSpc>
              <a:spcBef>
                <a:spcPts val="0"/>
              </a:spcBef>
            </a:pPr>
            <a:endParaRPr lang="en-US" sz="2000" dirty="0" smtClean="0">
              <a:solidFill>
                <a:schemeClr val="tx1">
                  <a:lumMod val="75000"/>
                  <a:lumOff val="25000"/>
                </a:schemeClr>
              </a:solidFill>
            </a:endParaRPr>
          </a:p>
          <a:p>
            <a:pPr>
              <a:lnSpc>
                <a:spcPct val="140000"/>
              </a:lnSpc>
              <a:spcBef>
                <a:spcPts val="0"/>
              </a:spcBef>
            </a:pPr>
            <a:endParaRPr lang="en-US" sz="2000" dirty="0" smtClean="0">
              <a:solidFill>
                <a:schemeClr val="tx1">
                  <a:lumMod val="75000"/>
                  <a:lumOff val="25000"/>
                </a:schemeClr>
              </a:solidFill>
            </a:endParaRPr>
          </a:p>
        </p:txBody>
      </p:sp>
    </p:spTree>
    <p:extLst>
      <p:ext uri="{BB962C8B-B14F-4D97-AF65-F5344CB8AC3E}">
        <p14:creationId xmlns:p14="http://schemas.microsoft.com/office/powerpoint/2010/main" val="3891356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 y="6931"/>
            <a:ext cx="9144000" cy="6308801"/>
          </a:xfrm>
          <a:prstGeom prst="rect">
            <a:avLst/>
          </a:prstGeom>
          <a:gradFill>
            <a:gsLst>
              <a:gs pos="0">
                <a:srgbClr val="1D59BD"/>
              </a:gs>
              <a:gs pos="35000">
                <a:schemeClr val="dk1">
                  <a:tint val="37000"/>
                  <a:satMod val="300000"/>
                </a:schemeClr>
              </a:gs>
              <a:gs pos="100000">
                <a:schemeClr val="dk1">
                  <a:tint val="15000"/>
                  <a:satMod val="350000"/>
                </a:schemeClr>
              </a:gs>
            </a:gsLst>
            <a:lin ang="16200000" scaled="1"/>
          </a:gra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DEVELOPMENT</a:t>
            </a:r>
            <a:r>
              <a:rPr lang="en-US" sz="3600" b="1" dirty="0" smtClean="0">
                <a:solidFill>
                  <a:schemeClr val="bg1">
                    <a:lumMod val="65000"/>
                  </a:schemeClr>
                </a:solidFill>
                <a:latin typeface="Helvetica"/>
                <a:cs typeface="Helvetica"/>
              </a:rPr>
              <a:t>TEAM</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268059" y="1410555"/>
            <a:ext cx="2533427"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IRONPOINT PARTNERS</a:t>
            </a:r>
          </a:p>
          <a:p>
            <a:pPr algn="ctr"/>
            <a:r>
              <a:rPr lang="en-US" sz="1600" dirty="0" smtClean="0">
                <a:latin typeface="Myriad Pro"/>
              </a:rPr>
              <a:t>Washington, DC.</a:t>
            </a:r>
            <a:endParaRPr lang="en-US" sz="1600" dirty="0">
              <a:latin typeface="Myriad Pro"/>
            </a:endParaRPr>
          </a:p>
        </p:txBody>
      </p:sp>
      <p:sp>
        <p:nvSpPr>
          <p:cNvPr id="26" name="TextBox 25"/>
          <p:cNvSpPr txBox="1"/>
          <p:nvPr/>
        </p:nvSpPr>
        <p:spPr>
          <a:xfrm>
            <a:off x="114177" y="2365890"/>
            <a:ext cx="3256975" cy="3377848"/>
          </a:xfrm>
          <a:prstGeom prst="rect">
            <a:avLst/>
          </a:prstGeom>
          <a:noFill/>
          <a:ln w="28575">
            <a:noFill/>
          </a:ln>
        </p:spPr>
        <p:txBody>
          <a:bodyPr wrap="square" rtlCol="0">
            <a:spAutoFit/>
          </a:bodyPr>
          <a:lstStyle/>
          <a:p>
            <a:pPr marL="169863" indent="-169863">
              <a:spcBef>
                <a:spcPct val="0"/>
              </a:spcBef>
              <a:spcAft>
                <a:spcPct val="25000"/>
              </a:spcAft>
              <a:buFont typeface="Arial" panose="020B0604020202020204" pitchFamily="34" charset="0"/>
              <a:buChar char="•"/>
            </a:pPr>
            <a:r>
              <a:rPr lang="en-US" altLang="en-US" sz="1400" dirty="0">
                <a:latin typeface="Myriad Pro"/>
              </a:rPr>
              <a:t>Based in Washington, DC     </a:t>
            </a:r>
          </a:p>
          <a:p>
            <a:pPr marL="169863" indent="-169863">
              <a:spcBef>
                <a:spcPct val="0"/>
              </a:spcBef>
              <a:spcAft>
                <a:spcPct val="25000"/>
              </a:spcAft>
              <a:buFont typeface="Arial" panose="020B0604020202020204" pitchFamily="34" charset="0"/>
              <a:buChar char="•"/>
            </a:pPr>
            <a:r>
              <a:rPr lang="en-US" altLang="en-US" sz="1400" dirty="0">
                <a:latin typeface="Myriad Pro"/>
              </a:rPr>
              <a:t>Private equity real estate fund formed in 2007</a:t>
            </a:r>
          </a:p>
          <a:p>
            <a:pPr marL="169863" indent="-169863">
              <a:spcBef>
                <a:spcPct val="0"/>
              </a:spcBef>
              <a:spcAft>
                <a:spcPct val="25000"/>
              </a:spcAft>
              <a:buFont typeface="Arial" panose="020B0604020202020204" pitchFamily="34" charset="0"/>
              <a:buChar char="•"/>
            </a:pPr>
            <a:r>
              <a:rPr lang="en-US" altLang="en-US" sz="1400" dirty="0">
                <a:latin typeface="Myriad Pro"/>
              </a:rPr>
              <a:t>Prior, the team managed real estate investment for Robert M. Bass</a:t>
            </a:r>
          </a:p>
          <a:p>
            <a:pPr marL="169863" indent="-169863">
              <a:spcBef>
                <a:spcPct val="0"/>
              </a:spcBef>
              <a:spcAft>
                <a:spcPct val="25000"/>
              </a:spcAft>
              <a:buFont typeface="Arial" panose="020B0604020202020204" pitchFamily="34" charset="0"/>
              <a:buChar char="•"/>
            </a:pPr>
            <a:r>
              <a:rPr lang="en-US" altLang="en-US" sz="1400" dirty="0">
                <a:latin typeface="Myriad Pro"/>
              </a:rPr>
              <a:t>Currently focused on investments primarily in data centers and senior living</a:t>
            </a:r>
          </a:p>
          <a:p>
            <a:pPr marL="169863" indent="-169863">
              <a:spcBef>
                <a:spcPct val="0"/>
              </a:spcBef>
              <a:spcAft>
                <a:spcPct val="25000"/>
              </a:spcAft>
              <a:buFont typeface="Arial" panose="020B0604020202020204" pitchFamily="34" charset="0"/>
              <a:buChar char="•"/>
            </a:pPr>
            <a:r>
              <a:rPr lang="en-US" altLang="en-US" sz="1400" dirty="0">
                <a:latin typeface="Myriad Pro"/>
              </a:rPr>
              <a:t>One of the most experienced investors in data center developments in the country  </a:t>
            </a:r>
          </a:p>
          <a:p>
            <a:pPr marL="169863" indent="-169863">
              <a:spcBef>
                <a:spcPct val="0"/>
              </a:spcBef>
              <a:spcAft>
                <a:spcPct val="25000"/>
              </a:spcAft>
              <a:buFont typeface="Arial" panose="020B0604020202020204" pitchFamily="34" charset="0"/>
              <a:buChar char="•"/>
            </a:pPr>
            <a:r>
              <a:rPr lang="en-US" altLang="en-US" sz="1400" dirty="0">
                <a:latin typeface="Myriad Pro"/>
              </a:rPr>
              <a:t>Iron Point currently manages in excess of $2 billion in equity across several </a:t>
            </a:r>
            <a:r>
              <a:rPr lang="en-US" altLang="en-US" sz="1400" dirty="0" smtClean="0">
                <a:latin typeface="Myriad Pro"/>
              </a:rPr>
              <a:t>funds</a:t>
            </a:r>
            <a:endParaRPr lang="en-US" altLang="en-US" sz="1400" dirty="0">
              <a:latin typeface="Myriad Pro"/>
            </a:endParaRPr>
          </a:p>
        </p:txBody>
      </p:sp>
      <p:sp>
        <p:nvSpPr>
          <p:cNvPr id="27" name="TextBox 26"/>
          <p:cNvSpPr txBox="1"/>
          <p:nvPr/>
        </p:nvSpPr>
        <p:spPr>
          <a:xfrm>
            <a:off x="1268059" y="1410555"/>
            <a:ext cx="2533427" cy="584775"/>
          </a:xfrm>
          <a:prstGeom prst="rect">
            <a:avLst/>
          </a:prstGeom>
          <a:solidFill>
            <a:schemeClr val="bg1">
              <a:alpha val="26000"/>
            </a:schemeClr>
          </a:solidFill>
          <a:ln w="28575">
            <a:solidFill>
              <a:srgbClr val="1D59BD">
                <a:alpha val="18000"/>
              </a:srgbClr>
            </a:solidFill>
          </a:ln>
        </p:spPr>
        <p:txBody>
          <a:bodyPr wrap="square" rtlCol="0">
            <a:spAutoFit/>
          </a:bodyPr>
          <a:lstStyle/>
          <a:p>
            <a:pPr algn="ctr"/>
            <a:r>
              <a:rPr lang="en-US" sz="1600" dirty="0" smtClean="0">
                <a:latin typeface="Myriad Pro"/>
              </a:rPr>
              <a:t>IRONPOINT PARTNERS</a:t>
            </a:r>
          </a:p>
          <a:p>
            <a:pPr algn="ctr"/>
            <a:r>
              <a:rPr lang="en-US" sz="1600" dirty="0" smtClean="0">
                <a:latin typeface="Myriad Pro"/>
              </a:rPr>
              <a:t>Washington, DC.</a:t>
            </a:r>
            <a:endParaRPr lang="en-US" sz="1600" dirty="0">
              <a:latin typeface="Myriad Pro"/>
            </a:endParaRPr>
          </a:p>
        </p:txBody>
      </p:sp>
      <p:sp>
        <p:nvSpPr>
          <p:cNvPr id="28" name="TextBox 27"/>
          <p:cNvSpPr txBox="1"/>
          <p:nvPr/>
        </p:nvSpPr>
        <p:spPr>
          <a:xfrm>
            <a:off x="5498014" y="1410555"/>
            <a:ext cx="2432649" cy="584775"/>
          </a:xfrm>
          <a:prstGeom prst="rect">
            <a:avLst/>
          </a:prstGeom>
          <a:solidFill>
            <a:schemeClr val="bg1">
              <a:alpha val="26000"/>
            </a:schemeClr>
          </a:solidFill>
          <a:ln w="28575">
            <a:solidFill>
              <a:srgbClr val="1D59BD">
                <a:alpha val="18000"/>
              </a:srgbClr>
            </a:solidFill>
          </a:ln>
        </p:spPr>
        <p:txBody>
          <a:bodyPr wrap="square" rtlCol="0">
            <a:spAutoFit/>
          </a:bodyPr>
          <a:lstStyle/>
          <a:p>
            <a:pPr algn="ctr"/>
            <a:endParaRPr lang="en-US" sz="1600" dirty="0" smtClean="0">
              <a:latin typeface="Myriad Pro"/>
            </a:endParaRPr>
          </a:p>
          <a:p>
            <a:pPr algn="ctr"/>
            <a:endParaRPr lang="en-US" sz="1600" dirty="0">
              <a:latin typeface="Myriad Pro"/>
            </a:endParaRPr>
          </a:p>
        </p:txBody>
      </p:sp>
      <p:sp>
        <p:nvSpPr>
          <p:cNvPr id="30" name="TextBox 29"/>
          <p:cNvSpPr txBox="1"/>
          <p:nvPr/>
        </p:nvSpPr>
        <p:spPr>
          <a:xfrm>
            <a:off x="3344816" y="2508069"/>
            <a:ext cx="2432649" cy="584775"/>
          </a:xfrm>
          <a:prstGeom prst="rect">
            <a:avLst/>
          </a:prstGeom>
          <a:solidFill>
            <a:schemeClr val="bg1">
              <a:alpha val="26000"/>
            </a:schemeClr>
          </a:solidFill>
          <a:ln w="28575">
            <a:solidFill>
              <a:srgbClr val="1D59BD">
                <a:alpha val="18000"/>
              </a:srgbClr>
            </a:solidFill>
          </a:ln>
        </p:spPr>
        <p:txBody>
          <a:bodyPr wrap="square" rtlCol="0">
            <a:spAutoFit/>
          </a:bodyPr>
          <a:lstStyle/>
          <a:p>
            <a:pPr algn="ctr"/>
            <a:endParaRPr lang="en-US" sz="1600" dirty="0" smtClean="0">
              <a:latin typeface="Myriad Pro"/>
            </a:endParaRPr>
          </a:p>
          <a:p>
            <a:pPr algn="ctr"/>
            <a:endParaRPr lang="en-US" sz="1600" dirty="0">
              <a:latin typeface="Myriad Pro"/>
            </a:endParaRPr>
          </a:p>
        </p:txBody>
      </p:sp>
      <p:sp>
        <p:nvSpPr>
          <p:cNvPr id="33" name="TextBox 32"/>
          <p:cNvSpPr txBox="1"/>
          <p:nvPr/>
        </p:nvSpPr>
        <p:spPr>
          <a:xfrm>
            <a:off x="6123163" y="3350583"/>
            <a:ext cx="2432649" cy="584775"/>
          </a:xfrm>
          <a:prstGeom prst="rect">
            <a:avLst/>
          </a:prstGeom>
          <a:solidFill>
            <a:schemeClr val="bg1">
              <a:alpha val="26000"/>
            </a:schemeClr>
          </a:solidFill>
          <a:ln w="28575">
            <a:solidFill>
              <a:srgbClr val="1D59BD">
                <a:alpha val="18000"/>
              </a:srgbClr>
            </a:solidFill>
          </a:ln>
        </p:spPr>
        <p:txBody>
          <a:bodyPr wrap="square" rtlCol="0">
            <a:spAutoFit/>
          </a:bodyPr>
          <a:lstStyle/>
          <a:p>
            <a:pPr algn="ctr"/>
            <a:endParaRPr lang="en-US" sz="1600" dirty="0">
              <a:latin typeface="Myriad Pro"/>
            </a:endParaRPr>
          </a:p>
          <a:p>
            <a:pPr algn="ctr"/>
            <a:endParaRPr lang="en-US" sz="1600" dirty="0" smtClean="0">
              <a:latin typeface="Myriad Pro"/>
            </a:endParaRPr>
          </a:p>
        </p:txBody>
      </p:sp>
      <p:sp>
        <p:nvSpPr>
          <p:cNvPr id="35" name="TextBox 34"/>
          <p:cNvSpPr txBox="1"/>
          <p:nvPr/>
        </p:nvSpPr>
        <p:spPr>
          <a:xfrm>
            <a:off x="3371152" y="4650286"/>
            <a:ext cx="2432649" cy="584775"/>
          </a:xfrm>
          <a:prstGeom prst="rect">
            <a:avLst/>
          </a:prstGeom>
          <a:solidFill>
            <a:schemeClr val="bg1">
              <a:alpha val="26000"/>
            </a:schemeClr>
          </a:solidFill>
          <a:ln w="28575">
            <a:solidFill>
              <a:srgbClr val="1D59BD">
                <a:alpha val="18000"/>
              </a:srgbClr>
            </a:solidFill>
          </a:ln>
        </p:spPr>
        <p:txBody>
          <a:bodyPr wrap="square" rtlCol="0">
            <a:spAutoFit/>
          </a:bodyPr>
          <a:lstStyle/>
          <a:p>
            <a:pPr algn="ctr"/>
            <a:endParaRPr lang="en-US" sz="1600" dirty="0">
              <a:latin typeface="Myriad Pro"/>
            </a:endParaRPr>
          </a:p>
          <a:p>
            <a:pPr algn="ctr"/>
            <a:endParaRPr lang="en-US" sz="1600" dirty="0" smtClean="0">
              <a:latin typeface="Myriad Pro"/>
            </a:endParaRPr>
          </a:p>
        </p:txBody>
      </p:sp>
      <p:cxnSp>
        <p:nvCxnSpPr>
          <p:cNvPr id="36" name="Straight Connector 35"/>
          <p:cNvCxnSpPr/>
          <p:nvPr/>
        </p:nvCxnSpPr>
        <p:spPr>
          <a:xfrm flipV="1">
            <a:off x="2355011" y="2249934"/>
            <a:ext cx="4554747" cy="8627"/>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4561140" y="4180022"/>
            <a:ext cx="2774830" cy="8626"/>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30" idx="2"/>
            <a:endCxn id="35" idx="0"/>
          </p:cNvCxnSpPr>
          <p:nvPr/>
        </p:nvCxnSpPr>
        <p:spPr>
          <a:xfrm>
            <a:off x="4561141" y="3092844"/>
            <a:ext cx="26336" cy="1557442"/>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6897537" y="2028274"/>
            <a:ext cx="0" cy="238912"/>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357167" y="2028274"/>
            <a:ext cx="0" cy="238912"/>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7335970" y="3935358"/>
            <a:ext cx="0" cy="238912"/>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561140" y="2267186"/>
            <a:ext cx="0" cy="238912"/>
          </a:xfrm>
          <a:prstGeom prst="line">
            <a:avLst/>
          </a:prstGeom>
          <a:ln>
            <a:solidFill>
              <a:srgbClr val="1D59BD">
                <a:alpha val="18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244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0" y="6931"/>
            <a:ext cx="9144000" cy="6308801"/>
          </a:xfrm>
          <a:prstGeom prst="rect">
            <a:avLst/>
          </a:prstGeom>
          <a:gradFill>
            <a:gsLst>
              <a:gs pos="0">
                <a:srgbClr val="1D59BD"/>
              </a:gs>
              <a:gs pos="35000">
                <a:schemeClr val="dk1">
                  <a:tint val="37000"/>
                  <a:satMod val="300000"/>
                </a:schemeClr>
              </a:gs>
              <a:gs pos="100000">
                <a:schemeClr val="dk1">
                  <a:tint val="15000"/>
                  <a:satMod val="350000"/>
                </a:schemeClr>
              </a:gs>
            </a:gsLst>
            <a:lin ang="16200000" scaled="1"/>
          </a:gra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5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DEVELOPMENT </a:t>
            </a:r>
          </a:p>
          <a:p>
            <a:pPr algn="l"/>
            <a:r>
              <a:rPr lang="en-US" sz="3600" b="1" dirty="0" smtClean="0">
                <a:solidFill>
                  <a:schemeClr val="bg1">
                    <a:lumMod val="65000"/>
                  </a:schemeClr>
                </a:solidFill>
                <a:latin typeface="Helvetica"/>
                <a:cs typeface="Helvetica"/>
              </a:rPr>
              <a:t>TEAM</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123163" y="3350583"/>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T5 DATA CENTERS</a:t>
            </a:r>
          </a:p>
          <a:p>
            <a:pPr algn="ctr"/>
            <a:r>
              <a:rPr lang="en-US" sz="1600" dirty="0" smtClean="0">
                <a:latin typeface="Myriad Pro"/>
              </a:rPr>
              <a:t>Atlanta</a:t>
            </a:r>
            <a:endParaRPr lang="en-US" sz="1600" dirty="0">
              <a:latin typeface="Myriad Pro"/>
            </a:endParaRPr>
          </a:p>
        </p:txBody>
      </p:sp>
      <p:sp>
        <p:nvSpPr>
          <p:cNvPr id="15" name="Text Box 8"/>
          <p:cNvSpPr txBox="1">
            <a:spLocks noChangeArrowheads="1"/>
          </p:cNvSpPr>
          <p:nvPr/>
        </p:nvSpPr>
        <p:spPr bwMode="auto">
          <a:xfrm>
            <a:off x="114178" y="2386642"/>
            <a:ext cx="3345014" cy="294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1450" indent="-171450"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spcAft>
                <a:spcPct val="25000"/>
              </a:spcAft>
            </a:pPr>
            <a:r>
              <a:rPr lang="en-US" altLang="en-US" sz="1400" dirty="0" smtClean="0">
                <a:latin typeface="Myriad Pro"/>
              </a:rPr>
              <a:t>Founded </a:t>
            </a:r>
            <a:r>
              <a:rPr lang="en-US" altLang="en-US" sz="1400" dirty="0">
                <a:latin typeface="Myriad Pro"/>
              </a:rPr>
              <a:t>in 2008 </a:t>
            </a:r>
            <a:r>
              <a:rPr lang="en-US" altLang="en-US" sz="1400" dirty="0" smtClean="0">
                <a:latin typeface="Myriad Pro"/>
              </a:rPr>
              <a:t>to </a:t>
            </a:r>
            <a:r>
              <a:rPr lang="en-US" altLang="en-US" sz="1400" dirty="0">
                <a:latin typeface="Myriad Pro"/>
              </a:rPr>
              <a:t>form a development company focused on the interests of clients with data center </a:t>
            </a:r>
            <a:r>
              <a:rPr lang="en-US" altLang="en-US" sz="1400" dirty="0" smtClean="0">
                <a:latin typeface="Myriad Pro"/>
              </a:rPr>
              <a:t>needs</a:t>
            </a:r>
            <a:r>
              <a:rPr lang="en-US" altLang="en-US" sz="1400" dirty="0">
                <a:latin typeface="Myriad Pro"/>
              </a:rPr>
              <a:t>.</a:t>
            </a:r>
          </a:p>
          <a:p>
            <a:pPr eaLnBrk="1" hangingPunct="1">
              <a:spcBef>
                <a:spcPct val="0"/>
              </a:spcBef>
              <a:spcAft>
                <a:spcPct val="25000"/>
              </a:spcAft>
            </a:pPr>
            <a:r>
              <a:rPr lang="en-US" altLang="en-US" sz="1400" dirty="0">
                <a:latin typeface="Myriad Pro"/>
              </a:rPr>
              <a:t>Based in Atlanta, GA</a:t>
            </a:r>
          </a:p>
          <a:p>
            <a:pPr eaLnBrk="1" hangingPunct="1">
              <a:spcBef>
                <a:spcPct val="0"/>
              </a:spcBef>
              <a:spcAft>
                <a:spcPct val="25000"/>
              </a:spcAft>
            </a:pPr>
            <a:r>
              <a:rPr lang="en-US" altLang="en-US" sz="1400" dirty="0">
                <a:solidFill>
                  <a:srgbClr val="000000"/>
                </a:solidFill>
                <a:latin typeface="Myriad Pro"/>
              </a:rPr>
              <a:t>T5 advising &amp; building data centers since 1995</a:t>
            </a:r>
          </a:p>
          <a:p>
            <a:pPr eaLnBrk="1" hangingPunct="1">
              <a:spcBef>
                <a:spcPct val="0"/>
              </a:spcBef>
              <a:spcAft>
                <a:spcPct val="25000"/>
              </a:spcAft>
            </a:pPr>
            <a:r>
              <a:rPr lang="en-US" altLang="en-US" sz="1400" dirty="0">
                <a:solidFill>
                  <a:srgbClr val="000000"/>
                </a:solidFill>
                <a:latin typeface="Myriad Pro"/>
              </a:rPr>
              <a:t>Exclusively a data center owner, operator and developer since 2008</a:t>
            </a:r>
          </a:p>
          <a:p>
            <a:pPr eaLnBrk="1" hangingPunct="1">
              <a:spcBef>
                <a:spcPct val="0"/>
              </a:spcBef>
              <a:spcAft>
                <a:spcPct val="25000"/>
              </a:spcAft>
            </a:pPr>
            <a:r>
              <a:rPr lang="en-US" altLang="en-US" sz="1400" dirty="0">
                <a:solidFill>
                  <a:srgbClr val="000000"/>
                </a:solidFill>
                <a:latin typeface="Myriad Pro"/>
              </a:rPr>
              <a:t>Principal involvement and leadership</a:t>
            </a:r>
          </a:p>
          <a:p>
            <a:pPr eaLnBrk="1" hangingPunct="1">
              <a:spcBef>
                <a:spcPct val="0"/>
              </a:spcBef>
              <a:spcAft>
                <a:spcPct val="25000"/>
              </a:spcAft>
            </a:pPr>
            <a:r>
              <a:rPr lang="en-US" altLang="en-US" sz="1400" dirty="0">
                <a:solidFill>
                  <a:srgbClr val="000000"/>
                </a:solidFill>
                <a:latin typeface="Myriad Pro"/>
              </a:rPr>
              <a:t>100+ mission critical projects - 11M square feet </a:t>
            </a:r>
          </a:p>
        </p:txBody>
      </p:sp>
      <p:sp>
        <p:nvSpPr>
          <p:cNvPr id="18" name="TextBox 17"/>
          <p:cNvSpPr txBox="1"/>
          <p:nvPr/>
        </p:nvSpPr>
        <p:spPr>
          <a:xfrm>
            <a:off x="1268059" y="1410555"/>
            <a:ext cx="2533427" cy="584775"/>
          </a:xfrm>
          <a:prstGeom prst="rect">
            <a:avLst/>
          </a:prstGeom>
          <a:solidFill>
            <a:schemeClr val="bg1">
              <a:alpha val="21000"/>
            </a:schemeClr>
          </a:solidFill>
          <a:ln w="28575">
            <a:solidFill>
              <a:srgbClr val="1D59BD">
                <a:alpha val="15000"/>
              </a:srgbClr>
            </a:solidFill>
          </a:ln>
        </p:spPr>
        <p:txBody>
          <a:bodyPr wrap="square" rtlCol="0">
            <a:spAutoFit/>
          </a:bodyPr>
          <a:lstStyle/>
          <a:p>
            <a:pPr algn="ctr"/>
            <a:endParaRPr lang="en-US" sz="1600" dirty="0">
              <a:latin typeface="Myriad Pro"/>
            </a:endParaRPr>
          </a:p>
          <a:p>
            <a:pPr algn="ctr"/>
            <a:endParaRPr lang="en-US" sz="1600" dirty="0" smtClean="0">
              <a:latin typeface="Myriad Pro"/>
            </a:endParaRPr>
          </a:p>
        </p:txBody>
      </p:sp>
      <p:sp>
        <p:nvSpPr>
          <p:cNvPr id="19" name="TextBox 18"/>
          <p:cNvSpPr txBox="1"/>
          <p:nvPr/>
        </p:nvSpPr>
        <p:spPr>
          <a:xfrm>
            <a:off x="5498014" y="1410555"/>
            <a:ext cx="2432649" cy="584775"/>
          </a:xfrm>
          <a:prstGeom prst="rect">
            <a:avLst/>
          </a:prstGeom>
          <a:solidFill>
            <a:schemeClr val="bg1">
              <a:alpha val="21000"/>
            </a:schemeClr>
          </a:solidFill>
          <a:ln w="28575">
            <a:solidFill>
              <a:srgbClr val="1D59BD">
                <a:alpha val="15000"/>
              </a:srgbClr>
            </a:solidFill>
          </a:ln>
        </p:spPr>
        <p:txBody>
          <a:bodyPr wrap="square" rtlCol="0">
            <a:spAutoFit/>
          </a:bodyPr>
          <a:lstStyle/>
          <a:p>
            <a:pPr algn="ctr"/>
            <a:endParaRPr lang="en-US" sz="1600" dirty="0" smtClean="0">
              <a:latin typeface="Myriad Pro"/>
            </a:endParaRPr>
          </a:p>
          <a:p>
            <a:pPr algn="ctr"/>
            <a:endParaRPr lang="en-US" sz="1600" dirty="0">
              <a:latin typeface="Myriad Pro"/>
            </a:endParaRPr>
          </a:p>
        </p:txBody>
      </p:sp>
      <p:sp>
        <p:nvSpPr>
          <p:cNvPr id="22" name="TextBox 21"/>
          <p:cNvSpPr txBox="1"/>
          <p:nvPr/>
        </p:nvSpPr>
        <p:spPr>
          <a:xfrm>
            <a:off x="3344816" y="2508069"/>
            <a:ext cx="2432649" cy="584775"/>
          </a:xfrm>
          <a:prstGeom prst="rect">
            <a:avLst/>
          </a:prstGeom>
          <a:solidFill>
            <a:schemeClr val="bg1">
              <a:alpha val="21000"/>
            </a:schemeClr>
          </a:solidFill>
          <a:ln w="28575">
            <a:solidFill>
              <a:srgbClr val="1D59BD">
                <a:alpha val="15000"/>
              </a:srgbClr>
            </a:solidFill>
          </a:ln>
        </p:spPr>
        <p:txBody>
          <a:bodyPr wrap="square" rtlCol="0">
            <a:spAutoFit/>
          </a:bodyPr>
          <a:lstStyle/>
          <a:p>
            <a:pPr algn="ctr"/>
            <a:endParaRPr lang="en-US" sz="1600" dirty="0">
              <a:latin typeface="Myriad Pro"/>
            </a:endParaRPr>
          </a:p>
          <a:p>
            <a:pPr algn="ctr"/>
            <a:endParaRPr lang="en-US" sz="1600" dirty="0" smtClean="0">
              <a:latin typeface="Myriad Pro"/>
            </a:endParaRPr>
          </a:p>
        </p:txBody>
      </p:sp>
      <p:sp>
        <p:nvSpPr>
          <p:cNvPr id="23" name="TextBox 22"/>
          <p:cNvSpPr txBox="1"/>
          <p:nvPr/>
        </p:nvSpPr>
        <p:spPr>
          <a:xfrm>
            <a:off x="6123163" y="3350583"/>
            <a:ext cx="2432649" cy="584775"/>
          </a:xfrm>
          <a:prstGeom prst="rect">
            <a:avLst/>
          </a:prstGeom>
          <a:solidFill>
            <a:schemeClr val="bg1"/>
          </a:solidFill>
          <a:ln w="28575">
            <a:solidFill>
              <a:srgbClr val="1D59BD"/>
            </a:solidFill>
          </a:ln>
        </p:spPr>
        <p:txBody>
          <a:bodyPr wrap="square" rtlCol="0">
            <a:spAutoFit/>
          </a:bodyPr>
          <a:lstStyle/>
          <a:p>
            <a:pPr algn="ctr"/>
            <a:r>
              <a:rPr lang="en-US" sz="1600" dirty="0" smtClean="0">
                <a:latin typeface="Myriad Pro"/>
              </a:rPr>
              <a:t>T5 DATA CENTERS</a:t>
            </a:r>
          </a:p>
          <a:p>
            <a:pPr algn="ctr"/>
            <a:r>
              <a:rPr lang="en-US" sz="1600" dirty="0" smtClean="0">
                <a:latin typeface="Myriad Pro"/>
              </a:rPr>
              <a:t>Atlanta</a:t>
            </a:r>
            <a:endParaRPr lang="en-US" sz="1600" dirty="0">
              <a:latin typeface="Myriad Pro"/>
            </a:endParaRPr>
          </a:p>
        </p:txBody>
      </p:sp>
      <p:sp>
        <p:nvSpPr>
          <p:cNvPr id="24" name="TextBox 23"/>
          <p:cNvSpPr txBox="1"/>
          <p:nvPr/>
        </p:nvSpPr>
        <p:spPr>
          <a:xfrm>
            <a:off x="3371152" y="4650286"/>
            <a:ext cx="2432649" cy="584775"/>
          </a:xfrm>
          <a:prstGeom prst="rect">
            <a:avLst/>
          </a:prstGeom>
          <a:solidFill>
            <a:schemeClr val="bg1">
              <a:alpha val="21000"/>
            </a:schemeClr>
          </a:solidFill>
          <a:ln w="28575">
            <a:solidFill>
              <a:srgbClr val="1D59BD">
                <a:alpha val="15000"/>
              </a:srgbClr>
            </a:solidFill>
          </a:ln>
        </p:spPr>
        <p:txBody>
          <a:bodyPr wrap="square" rtlCol="0">
            <a:spAutoFit/>
          </a:bodyPr>
          <a:lstStyle/>
          <a:p>
            <a:pPr algn="ctr"/>
            <a:endParaRPr lang="en-US" sz="1600" dirty="0">
              <a:latin typeface="Myriad Pro"/>
            </a:endParaRPr>
          </a:p>
          <a:p>
            <a:pPr algn="ctr"/>
            <a:endParaRPr lang="en-US" sz="1600" dirty="0" smtClean="0">
              <a:latin typeface="Myriad Pro"/>
            </a:endParaRPr>
          </a:p>
        </p:txBody>
      </p:sp>
      <p:cxnSp>
        <p:nvCxnSpPr>
          <p:cNvPr id="25" name="Straight Connector 24"/>
          <p:cNvCxnSpPr/>
          <p:nvPr/>
        </p:nvCxnSpPr>
        <p:spPr>
          <a:xfrm flipV="1">
            <a:off x="2355011" y="2249934"/>
            <a:ext cx="4554747" cy="8627"/>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4561140" y="4180022"/>
            <a:ext cx="2774830" cy="8626"/>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22" idx="2"/>
            <a:endCxn id="24" idx="0"/>
          </p:cNvCxnSpPr>
          <p:nvPr/>
        </p:nvCxnSpPr>
        <p:spPr>
          <a:xfrm>
            <a:off x="4561141" y="3092844"/>
            <a:ext cx="26336" cy="1557442"/>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897537" y="2028274"/>
            <a:ext cx="0" cy="238912"/>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357167" y="2028274"/>
            <a:ext cx="0" cy="238912"/>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335970" y="3935358"/>
            <a:ext cx="0" cy="238912"/>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561140" y="2267186"/>
            <a:ext cx="0" cy="238912"/>
          </a:xfrm>
          <a:prstGeom prst="line">
            <a:avLst/>
          </a:prstGeom>
          <a:ln>
            <a:solidFill>
              <a:srgbClr val="1D59BD">
                <a:alpha val="15000"/>
              </a:srgb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8141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6052672"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NATIONAL</a:t>
            </a:r>
            <a:r>
              <a:rPr lang="en-US" sz="3600" b="1" dirty="0" smtClean="0">
                <a:solidFill>
                  <a:schemeClr val="bg1">
                    <a:lumMod val="65000"/>
                  </a:schemeClr>
                </a:solidFill>
                <a:latin typeface="Helvetica"/>
                <a:cs typeface="Helvetica"/>
              </a:rPr>
              <a:t>PLATFORM</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 name="Picture 3" descr="Map"/>
          <p:cNvPicPr>
            <a:picLocks noChangeAspect="1" noChangeArrowheads="1"/>
          </p:cNvPicPr>
          <p:nvPr/>
        </p:nvPicPr>
        <p:blipFill>
          <a:blip r:embed="rId3" cstate="print"/>
          <a:srcRect/>
          <a:stretch>
            <a:fillRect/>
          </a:stretch>
        </p:blipFill>
        <p:spPr bwMode="auto">
          <a:xfrm>
            <a:off x="1859370" y="1566847"/>
            <a:ext cx="6141553" cy="4246539"/>
          </a:xfrm>
          <a:prstGeom prst="rect">
            <a:avLst/>
          </a:prstGeom>
          <a:noFill/>
        </p:spPr>
      </p:pic>
      <p:sp>
        <p:nvSpPr>
          <p:cNvPr id="30" name="TextBox 2"/>
          <p:cNvSpPr txBox="1"/>
          <p:nvPr/>
        </p:nvSpPr>
        <p:spPr>
          <a:xfrm>
            <a:off x="2259649" y="2140216"/>
            <a:ext cx="1028551" cy="276999"/>
          </a:xfrm>
          <a:prstGeom prst="rect">
            <a:avLst/>
          </a:prstGeom>
          <a:noFill/>
        </p:spPr>
        <p:txBody>
          <a:bodyPr wrap="none" rtlCol="0">
            <a:spAutoFit/>
          </a:bodyPr>
          <a:lstStyle/>
          <a:p>
            <a:r>
              <a:rPr lang="en-US" sz="1200" b="1" dirty="0">
                <a:solidFill>
                  <a:srgbClr val="046799"/>
                </a:solidFill>
                <a:latin typeface="Calibri" panose="020F0502020204030204" pitchFamily="34" charset="0"/>
              </a:rPr>
              <a:t>T5@Portland</a:t>
            </a:r>
          </a:p>
        </p:txBody>
      </p:sp>
      <p:sp>
        <p:nvSpPr>
          <p:cNvPr id="31" name="TextBox 2"/>
          <p:cNvSpPr txBox="1"/>
          <p:nvPr/>
        </p:nvSpPr>
        <p:spPr>
          <a:xfrm>
            <a:off x="2259649" y="3729147"/>
            <a:ext cx="636713" cy="276999"/>
          </a:xfrm>
          <a:prstGeom prst="rect">
            <a:avLst/>
          </a:prstGeom>
          <a:noFill/>
        </p:spPr>
        <p:txBody>
          <a:bodyPr wrap="none" rtlCol="0">
            <a:spAutoFit/>
          </a:bodyPr>
          <a:lstStyle/>
          <a:p>
            <a:r>
              <a:rPr lang="en-US" sz="1200" b="1" dirty="0">
                <a:solidFill>
                  <a:srgbClr val="046799"/>
                </a:solidFill>
              </a:rPr>
              <a:t>T5@LA</a:t>
            </a:r>
          </a:p>
        </p:txBody>
      </p:sp>
      <p:sp>
        <p:nvSpPr>
          <p:cNvPr id="32" name="TextBox 2"/>
          <p:cNvSpPr txBox="1"/>
          <p:nvPr/>
        </p:nvSpPr>
        <p:spPr>
          <a:xfrm>
            <a:off x="3969172" y="3485423"/>
            <a:ext cx="1058110" cy="276999"/>
          </a:xfrm>
          <a:prstGeom prst="rect">
            <a:avLst/>
          </a:prstGeom>
          <a:noFill/>
        </p:spPr>
        <p:txBody>
          <a:bodyPr wrap="none" rtlCol="0">
            <a:spAutoFit/>
          </a:bodyPr>
          <a:lstStyle/>
          <a:p>
            <a:r>
              <a:rPr lang="en-US" sz="1200" b="1" dirty="0">
                <a:solidFill>
                  <a:srgbClr val="046799"/>
                </a:solidFill>
              </a:rPr>
              <a:t>T5@Colorado</a:t>
            </a:r>
          </a:p>
        </p:txBody>
      </p:sp>
      <p:sp>
        <p:nvSpPr>
          <p:cNvPr id="33" name="TextBox 2"/>
          <p:cNvSpPr txBox="1"/>
          <p:nvPr/>
        </p:nvSpPr>
        <p:spPr>
          <a:xfrm>
            <a:off x="4595112" y="4556975"/>
            <a:ext cx="864339" cy="276999"/>
          </a:xfrm>
          <a:prstGeom prst="rect">
            <a:avLst/>
          </a:prstGeom>
          <a:noFill/>
        </p:spPr>
        <p:txBody>
          <a:bodyPr wrap="none" rtlCol="0">
            <a:spAutoFit/>
          </a:bodyPr>
          <a:lstStyle/>
          <a:p>
            <a:r>
              <a:rPr lang="en-US" sz="1200" b="1" dirty="0">
                <a:solidFill>
                  <a:srgbClr val="046799"/>
                </a:solidFill>
              </a:rPr>
              <a:t>T5@Dallas</a:t>
            </a:r>
          </a:p>
        </p:txBody>
      </p:sp>
      <p:sp>
        <p:nvSpPr>
          <p:cNvPr id="34" name="TextBox 2"/>
          <p:cNvSpPr txBox="1"/>
          <p:nvPr/>
        </p:nvSpPr>
        <p:spPr>
          <a:xfrm>
            <a:off x="6844918" y="3973885"/>
            <a:ext cx="1486625" cy="276999"/>
          </a:xfrm>
          <a:prstGeom prst="rect">
            <a:avLst/>
          </a:prstGeom>
          <a:noFill/>
        </p:spPr>
        <p:txBody>
          <a:bodyPr wrap="none" rtlCol="0">
            <a:spAutoFit/>
          </a:bodyPr>
          <a:lstStyle/>
          <a:p>
            <a:r>
              <a:rPr lang="en-US" sz="1200" b="1" dirty="0">
                <a:solidFill>
                  <a:srgbClr val="046799"/>
                </a:solidFill>
              </a:rPr>
              <a:t>T5@Kings Mountain</a:t>
            </a:r>
          </a:p>
        </p:txBody>
      </p:sp>
      <p:sp>
        <p:nvSpPr>
          <p:cNvPr id="35" name="TextBox 2"/>
          <p:cNvSpPr txBox="1"/>
          <p:nvPr/>
        </p:nvSpPr>
        <p:spPr>
          <a:xfrm>
            <a:off x="6535861" y="4303667"/>
            <a:ext cx="941668" cy="276999"/>
          </a:xfrm>
          <a:prstGeom prst="rect">
            <a:avLst/>
          </a:prstGeom>
          <a:noFill/>
        </p:spPr>
        <p:txBody>
          <a:bodyPr wrap="none" rtlCol="0">
            <a:spAutoFit/>
          </a:bodyPr>
          <a:lstStyle/>
          <a:p>
            <a:r>
              <a:rPr lang="en-US" sz="1200" b="1" dirty="0">
                <a:solidFill>
                  <a:srgbClr val="046799"/>
                </a:solidFill>
              </a:rPr>
              <a:t>T5@Atlanta</a:t>
            </a:r>
          </a:p>
        </p:txBody>
      </p:sp>
      <p:sp>
        <p:nvSpPr>
          <p:cNvPr id="36" name="TextBox 2"/>
          <p:cNvSpPr txBox="1"/>
          <p:nvPr/>
        </p:nvSpPr>
        <p:spPr>
          <a:xfrm>
            <a:off x="7388295" y="2741767"/>
            <a:ext cx="659155" cy="276999"/>
          </a:xfrm>
          <a:prstGeom prst="rect">
            <a:avLst/>
          </a:prstGeom>
          <a:noFill/>
        </p:spPr>
        <p:txBody>
          <a:bodyPr wrap="none" rtlCol="0">
            <a:spAutoFit/>
          </a:bodyPr>
          <a:lstStyle/>
          <a:p>
            <a:r>
              <a:rPr lang="en-US" sz="1200" b="1" dirty="0">
                <a:solidFill>
                  <a:srgbClr val="046799"/>
                </a:solidFill>
              </a:rPr>
              <a:t>T5@NY</a:t>
            </a:r>
          </a:p>
        </p:txBody>
      </p:sp>
      <p:pic>
        <p:nvPicPr>
          <p:cNvPr id="38" name="Picture 37"/>
          <p:cNvPicPr>
            <a:picLocks noChangeAspect="1"/>
          </p:cNvPicPr>
          <p:nvPr/>
        </p:nvPicPr>
        <p:blipFill rotWithShape="1">
          <a:blip r:embed="rId4" cstate="print">
            <a:extLst>
              <a:ext uri="{28A0092B-C50C-407E-A947-70E740481C1C}">
                <a14:useLocalDpi xmlns:a14="http://schemas.microsoft.com/office/drawing/2010/main" val="0"/>
              </a:ext>
            </a:extLst>
          </a:blip>
          <a:srcRect r="60526"/>
          <a:stretch/>
        </p:blipFill>
        <p:spPr>
          <a:xfrm>
            <a:off x="5635713" y="3023996"/>
            <a:ext cx="418192" cy="175065"/>
          </a:xfrm>
          <a:prstGeom prst="rect">
            <a:avLst/>
          </a:prstGeom>
        </p:spPr>
      </p:pic>
      <p:sp>
        <p:nvSpPr>
          <p:cNvPr id="2" name="5-Point Star 1"/>
          <p:cNvSpPr/>
          <p:nvPr/>
        </p:nvSpPr>
        <p:spPr>
          <a:xfrm>
            <a:off x="2044206" y="2112406"/>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5-Point Star 45"/>
          <p:cNvSpPr/>
          <p:nvPr/>
        </p:nvSpPr>
        <p:spPr>
          <a:xfrm>
            <a:off x="2044206" y="3690713"/>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5-Point Star 46"/>
          <p:cNvSpPr/>
          <p:nvPr/>
        </p:nvSpPr>
        <p:spPr>
          <a:xfrm>
            <a:off x="3740735" y="3454639"/>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5-Point Star 47"/>
          <p:cNvSpPr/>
          <p:nvPr/>
        </p:nvSpPr>
        <p:spPr>
          <a:xfrm>
            <a:off x="4425351" y="4519537"/>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5-Point Star 48"/>
          <p:cNvSpPr/>
          <p:nvPr/>
        </p:nvSpPr>
        <p:spPr>
          <a:xfrm>
            <a:off x="6341530" y="4283463"/>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5-Point Star 49"/>
          <p:cNvSpPr/>
          <p:nvPr/>
        </p:nvSpPr>
        <p:spPr>
          <a:xfrm>
            <a:off x="6634828" y="3926787"/>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5-Point Star 50"/>
          <p:cNvSpPr/>
          <p:nvPr/>
        </p:nvSpPr>
        <p:spPr>
          <a:xfrm>
            <a:off x="7182754" y="2712340"/>
            <a:ext cx="293298" cy="236074"/>
          </a:xfrm>
          <a:prstGeom prst="star5">
            <a:avLst/>
          </a:prstGeom>
          <a:solidFill>
            <a:schemeClr val="bg1">
              <a:lumMod val="50000"/>
            </a:schemeClr>
          </a:solidFill>
          <a:ln>
            <a:solidFill>
              <a:srgbClr val="1D59B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r="60526"/>
          <a:stretch/>
        </p:blipFill>
        <p:spPr>
          <a:xfrm>
            <a:off x="6973658" y="3251256"/>
            <a:ext cx="418192" cy="175065"/>
          </a:xfrm>
          <a:prstGeom prst="rect">
            <a:avLst/>
          </a:prstGeom>
        </p:spPr>
      </p:pic>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r="60526"/>
          <a:stretch/>
        </p:blipFill>
        <p:spPr>
          <a:xfrm>
            <a:off x="4289131" y="4755611"/>
            <a:ext cx="418192" cy="175065"/>
          </a:xfrm>
          <a:prstGeom prst="rect">
            <a:avLst/>
          </a:prstGeom>
        </p:spPr>
      </p:pic>
      <p:pic>
        <p:nvPicPr>
          <p:cNvPr id="54" name="Picture 53"/>
          <p:cNvPicPr>
            <a:picLocks noChangeAspect="1"/>
          </p:cNvPicPr>
          <p:nvPr/>
        </p:nvPicPr>
        <p:blipFill rotWithShape="1">
          <a:blip r:embed="rId4" cstate="print">
            <a:extLst>
              <a:ext uri="{28A0092B-C50C-407E-A947-70E740481C1C}">
                <a14:useLocalDpi xmlns:a14="http://schemas.microsoft.com/office/drawing/2010/main" val="0"/>
              </a:ext>
            </a:extLst>
          </a:blip>
          <a:srcRect r="60526"/>
          <a:stretch/>
        </p:blipFill>
        <p:spPr>
          <a:xfrm>
            <a:off x="4721050" y="5096989"/>
            <a:ext cx="418192" cy="175065"/>
          </a:xfrm>
          <a:prstGeom prst="rect">
            <a:avLst/>
          </a:prstGeom>
        </p:spPr>
      </p:pic>
    </p:spTree>
    <p:extLst>
      <p:ext uri="{BB962C8B-B14F-4D97-AF65-F5344CB8AC3E}">
        <p14:creationId xmlns:p14="http://schemas.microsoft.com/office/powerpoint/2010/main" val="73513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TIF </a:t>
            </a:r>
            <a:r>
              <a:rPr lang="en-US" sz="3600" b="1" dirty="0" smtClean="0">
                <a:solidFill>
                  <a:schemeClr val="bg2">
                    <a:lumMod val="90000"/>
                  </a:schemeClr>
                </a:solidFill>
                <a:latin typeface="Helvetica"/>
                <a:cs typeface="Helvetica"/>
              </a:rPr>
              <a:t>PLAN</a:t>
            </a:r>
            <a:endParaRPr lang="en-US" sz="3600" b="1" dirty="0">
              <a:solidFill>
                <a:schemeClr val="bg2">
                  <a:lumMod val="90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sp>
        <p:nvSpPr>
          <p:cNvPr id="19" name="Rectangle 18"/>
          <p:cNvSpPr/>
          <p:nvPr/>
        </p:nvSpPr>
        <p:spPr>
          <a:xfrm>
            <a:off x="733246" y="1451338"/>
            <a:ext cx="6650966" cy="4224847"/>
          </a:xfrm>
          <a:prstGeom prst="rect">
            <a:avLst/>
          </a:prstGeom>
          <a:ln>
            <a:noFill/>
          </a:ln>
        </p:spPr>
        <p:txBody>
          <a:bodyPr wrap="square">
            <a:spAutoFit/>
          </a:bodyPr>
          <a:lstStyle/>
          <a:p>
            <a:r>
              <a:rPr lang="en-US" dirty="0" smtClean="0">
                <a:solidFill>
                  <a:schemeClr val="tx1">
                    <a:lumMod val="75000"/>
                    <a:lumOff val="25000"/>
                  </a:schemeClr>
                </a:solidFill>
                <a:latin typeface="Myriad Pro"/>
                <a:cs typeface="Myriad Pro"/>
              </a:rPr>
              <a:t>Codified in </a:t>
            </a:r>
            <a:r>
              <a:rPr lang="en-US" dirty="0" smtClean="0">
                <a:latin typeface="Myriad Pro"/>
                <a:cs typeface="Myriad Pro"/>
              </a:rPr>
              <a:t>2012</a:t>
            </a:r>
            <a:endParaRPr lang="en-US" dirty="0">
              <a:latin typeface="Myriad Pro"/>
              <a:cs typeface="Myriad Pro"/>
            </a:endParaRPr>
          </a:p>
          <a:p>
            <a:endParaRPr lang="en-US" b="1" dirty="0" smtClean="0">
              <a:solidFill>
                <a:schemeClr val="tx1">
                  <a:lumMod val="75000"/>
                  <a:lumOff val="25000"/>
                </a:schemeClr>
              </a:solidFill>
              <a:latin typeface="Myriad Pro"/>
              <a:cs typeface="Myriad Pro"/>
            </a:endParaRPr>
          </a:p>
          <a:p>
            <a:r>
              <a:rPr lang="en-US" dirty="0" smtClean="0">
                <a:solidFill>
                  <a:schemeClr val="tx1">
                    <a:lumMod val="75000"/>
                    <a:lumOff val="25000"/>
                  </a:schemeClr>
                </a:solidFill>
                <a:latin typeface="Myriad Pro"/>
                <a:cs typeface="Myriad Pro"/>
              </a:rPr>
              <a:t>Reimburses up to $54M in approved expenditures</a:t>
            </a:r>
            <a:endParaRPr lang="en-US" dirty="0">
              <a:solidFill>
                <a:schemeClr val="tx1">
                  <a:lumMod val="75000"/>
                  <a:lumOff val="25000"/>
                </a:schemeClr>
              </a:solidFill>
              <a:latin typeface="Myriad Pro"/>
              <a:cs typeface="Myriad Pro"/>
            </a:endParaRPr>
          </a:p>
          <a:p>
            <a:endParaRPr lang="en-US" dirty="0">
              <a:solidFill>
                <a:schemeClr val="tx1">
                  <a:lumMod val="75000"/>
                  <a:lumOff val="25000"/>
                </a:schemeClr>
              </a:solidFill>
              <a:latin typeface="Myriad Pro"/>
              <a:cs typeface="Myriad Pro"/>
            </a:endParaRPr>
          </a:p>
          <a:p>
            <a:r>
              <a:rPr lang="en-US" dirty="0" smtClean="0">
                <a:solidFill>
                  <a:schemeClr val="tx1">
                    <a:lumMod val="75000"/>
                    <a:lumOff val="25000"/>
                  </a:schemeClr>
                </a:solidFill>
                <a:latin typeface="Myriad Pro"/>
                <a:cs typeface="Myriad Pro"/>
              </a:rPr>
              <a:t>Development of public infrastructure:</a:t>
            </a:r>
          </a:p>
          <a:p>
            <a:r>
              <a:rPr lang="en-US" dirty="0">
                <a:solidFill>
                  <a:schemeClr val="tx1">
                    <a:lumMod val="75000"/>
                    <a:lumOff val="25000"/>
                  </a:schemeClr>
                </a:solidFill>
                <a:latin typeface="Myriad Pro"/>
                <a:cs typeface="Myriad Pro"/>
              </a:rPr>
              <a:t>	</a:t>
            </a:r>
            <a:r>
              <a:rPr lang="en-US" dirty="0" smtClean="0">
                <a:solidFill>
                  <a:schemeClr val="tx1">
                    <a:lumMod val="75000"/>
                    <a:lumOff val="25000"/>
                  </a:schemeClr>
                </a:solidFill>
                <a:latin typeface="Myriad Pro"/>
                <a:cs typeface="Myriad Pro"/>
              </a:rPr>
              <a:t>	road construction</a:t>
            </a:r>
          </a:p>
          <a:p>
            <a:r>
              <a:rPr lang="en-US" dirty="0">
                <a:solidFill>
                  <a:schemeClr val="tx1">
                    <a:lumMod val="75000"/>
                    <a:lumOff val="25000"/>
                  </a:schemeClr>
                </a:solidFill>
                <a:latin typeface="Myriad Pro"/>
                <a:cs typeface="Myriad Pro"/>
              </a:rPr>
              <a:t>	</a:t>
            </a:r>
            <a:r>
              <a:rPr lang="en-US" dirty="0" smtClean="0">
                <a:solidFill>
                  <a:schemeClr val="tx1">
                    <a:lumMod val="75000"/>
                    <a:lumOff val="25000"/>
                  </a:schemeClr>
                </a:solidFill>
                <a:latin typeface="Myriad Pro"/>
                <a:cs typeface="Myriad Pro"/>
              </a:rPr>
              <a:t>	enhanced power delivery</a:t>
            </a:r>
          </a:p>
          <a:p>
            <a:r>
              <a:rPr lang="en-US" dirty="0">
                <a:solidFill>
                  <a:schemeClr val="tx1">
                    <a:lumMod val="75000"/>
                    <a:lumOff val="25000"/>
                  </a:schemeClr>
                </a:solidFill>
                <a:latin typeface="Myriad Pro"/>
                <a:cs typeface="Myriad Pro"/>
              </a:rPr>
              <a:t>	</a:t>
            </a:r>
            <a:r>
              <a:rPr lang="en-US" dirty="0" smtClean="0">
                <a:solidFill>
                  <a:schemeClr val="tx1">
                    <a:lumMod val="75000"/>
                    <a:lumOff val="25000"/>
                  </a:schemeClr>
                </a:solidFill>
                <a:latin typeface="Myriad Pro"/>
                <a:cs typeface="Myriad Pro"/>
              </a:rPr>
              <a:t>	water/sewer delivery</a:t>
            </a:r>
          </a:p>
          <a:p>
            <a:r>
              <a:rPr lang="en-US" dirty="0">
                <a:solidFill>
                  <a:schemeClr val="tx1">
                    <a:lumMod val="75000"/>
                    <a:lumOff val="25000"/>
                  </a:schemeClr>
                </a:solidFill>
                <a:latin typeface="Myriad Pro"/>
                <a:cs typeface="Myriad Pro"/>
              </a:rPr>
              <a:t>	</a:t>
            </a:r>
            <a:r>
              <a:rPr lang="en-US" dirty="0" smtClean="0">
                <a:solidFill>
                  <a:schemeClr val="tx1">
                    <a:lumMod val="75000"/>
                    <a:lumOff val="25000"/>
                  </a:schemeClr>
                </a:solidFill>
                <a:latin typeface="Myriad Pro"/>
                <a:cs typeface="Myriad Pro"/>
              </a:rPr>
              <a:t>	drainage improvements</a:t>
            </a:r>
          </a:p>
          <a:p>
            <a:r>
              <a:rPr lang="en-US" dirty="0">
                <a:solidFill>
                  <a:schemeClr val="tx1">
                    <a:lumMod val="75000"/>
                    <a:lumOff val="25000"/>
                  </a:schemeClr>
                </a:solidFill>
                <a:latin typeface="Myriad Pro"/>
                <a:cs typeface="Myriad Pro"/>
              </a:rPr>
              <a:t>	</a:t>
            </a:r>
            <a:r>
              <a:rPr lang="en-US" dirty="0" smtClean="0">
                <a:solidFill>
                  <a:schemeClr val="tx1">
                    <a:lumMod val="75000"/>
                    <a:lumOff val="25000"/>
                  </a:schemeClr>
                </a:solidFill>
                <a:latin typeface="Myriad Pro"/>
                <a:cs typeface="Myriad Pro"/>
              </a:rPr>
              <a:t>	open space development for public use</a:t>
            </a:r>
          </a:p>
          <a:p>
            <a:endParaRPr lang="en-US" dirty="0">
              <a:solidFill>
                <a:schemeClr val="tx1">
                  <a:lumMod val="75000"/>
                  <a:lumOff val="25000"/>
                </a:schemeClr>
              </a:solidFill>
              <a:latin typeface="Myriad Pro"/>
              <a:cs typeface="Myriad Pro"/>
            </a:endParaRPr>
          </a:p>
          <a:p>
            <a:r>
              <a:rPr lang="en-US" dirty="0" smtClean="0">
                <a:solidFill>
                  <a:schemeClr val="tx1">
                    <a:lumMod val="75000"/>
                    <a:lumOff val="25000"/>
                  </a:schemeClr>
                </a:solidFill>
                <a:latin typeface="Myriad Pro"/>
                <a:cs typeface="Myriad Pro"/>
              </a:rPr>
              <a:t>Currently, Developer has incurred approximately $4M in expenses</a:t>
            </a:r>
          </a:p>
          <a:p>
            <a:endParaRPr lang="en-US" dirty="0">
              <a:solidFill>
                <a:schemeClr val="tx1">
                  <a:lumMod val="75000"/>
                  <a:lumOff val="25000"/>
                </a:schemeClr>
              </a:solidFill>
              <a:latin typeface="Myriad Pro"/>
              <a:cs typeface="Myriad Pro"/>
            </a:endParaRPr>
          </a:p>
          <a:p>
            <a:r>
              <a:rPr lang="en-US" dirty="0" smtClean="0">
                <a:solidFill>
                  <a:schemeClr val="tx1">
                    <a:lumMod val="75000"/>
                    <a:lumOff val="25000"/>
                  </a:schemeClr>
                </a:solidFill>
                <a:latin typeface="Myriad Pro"/>
                <a:cs typeface="Myriad Pro"/>
              </a:rPr>
              <a:t>Preparing to submit to District Cost Engineer for certification</a:t>
            </a:r>
            <a:endParaRPr lang="en-US" dirty="0">
              <a:solidFill>
                <a:schemeClr val="tx1">
                  <a:lumMod val="75000"/>
                  <a:lumOff val="25000"/>
                </a:schemeClr>
              </a:solidFill>
              <a:latin typeface="Myriad Pro"/>
              <a:cs typeface="Myriad Pro"/>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028" name="Picture 4" descr="https://sp.yimg.com/xj/th?id=OIP.M36bc8ad860572597a2a57922ee85b983o0&amp;pid=15.1&amp;P=0&amp;w=247&amp;h=166"/>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456507" y="1112809"/>
            <a:ext cx="1592602" cy="1111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p.yimg.com/xj/th?id=OIP.M25a589aeb45780a224af057531ca6989o0&amp;pid=15.1&amp;P=0&amp;w=235&amp;h=17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7384211" y="2335452"/>
            <a:ext cx="1742081" cy="13404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2" name="Picture 8" descr="https://sp.yimg.com/xj/th?id=OIP.M5e3c6cac9188d045c04f9847319c0fbdH0&amp;pid=15.1&amp;P=0&amp;w=241&amp;h=161"/>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7384212" y="3787529"/>
            <a:ext cx="1742080" cy="113371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34" name="Picture 10" descr="https://sp.yimg.com/xj/th?id=OIP.M663e7ec04234b102bdf620ed7d72bbbao0&amp;pid=15.1&amp;P=0&amp;w=242&amp;h=162"/>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7384211" y="5032857"/>
            <a:ext cx="1742081" cy="11108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3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3" y="161208"/>
            <a:ext cx="6095805"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VINEYARD</a:t>
            </a:r>
            <a:r>
              <a:rPr lang="en-US" sz="3600" b="1" dirty="0" smtClean="0">
                <a:solidFill>
                  <a:schemeClr val="bg2">
                    <a:lumMod val="90000"/>
                  </a:schemeClr>
                </a:solidFill>
                <a:latin typeface="Helvetica"/>
                <a:cs typeface="Helvetica"/>
              </a:rPr>
              <a:t>METRODISTRICT</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524940"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6"/>
          <p:cNvSpPr>
            <a:spLocks noGrp="1"/>
          </p:cNvSpPr>
          <p:nvPr>
            <p:ph idx="1"/>
          </p:nvPr>
        </p:nvSpPr>
        <p:spPr>
          <a:xfrm>
            <a:off x="457200" y="1570008"/>
            <a:ext cx="6527800" cy="3967337"/>
          </a:xfrm>
        </p:spPr>
        <p:txBody>
          <a:bodyPr>
            <a:normAutofit/>
          </a:bodyPr>
          <a:lstStyle/>
          <a:p>
            <a:pPr marL="0" indent="0">
              <a:buNone/>
            </a:pPr>
            <a:r>
              <a:rPr lang="en-US" sz="1800" dirty="0" smtClean="0">
                <a:solidFill>
                  <a:schemeClr val="tx1">
                    <a:lumMod val="75000"/>
                    <a:lumOff val="25000"/>
                  </a:schemeClr>
                </a:solidFill>
                <a:latin typeface="Myriad Pro"/>
                <a:cs typeface="Helvetica"/>
              </a:rPr>
              <a:t>Founded in </a:t>
            </a:r>
            <a:r>
              <a:rPr lang="en-US" sz="1800" dirty="0" smtClean="0">
                <a:latin typeface="Myriad Pro"/>
                <a:cs typeface="Helvetica"/>
              </a:rPr>
              <a:t>2012</a:t>
            </a:r>
            <a:r>
              <a:rPr lang="en-US" sz="1800" dirty="0" smtClean="0">
                <a:solidFill>
                  <a:schemeClr val="tx1">
                    <a:lumMod val="75000"/>
                    <a:lumOff val="25000"/>
                  </a:schemeClr>
                </a:solidFill>
                <a:latin typeface="Myriad Pro"/>
                <a:cs typeface="Helvetica"/>
              </a:rPr>
              <a:t>. </a:t>
            </a:r>
          </a:p>
          <a:p>
            <a:pPr marL="0" indent="0">
              <a:buNone/>
            </a:pPr>
            <a:endParaRPr lang="en-US" sz="1800" dirty="0" smtClean="0">
              <a:solidFill>
                <a:schemeClr val="tx1">
                  <a:lumMod val="75000"/>
                  <a:lumOff val="25000"/>
                </a:schemeClr>
              </a:solidFill>
              <a:latin typeface="Myriad Pro"/>
              <a:cs typeface="Helvetica"/>
            </a:endParaRPr>
          </a:p>
          <a:p>
            <a:pPr marL="0" indent="0">
              <a:buNone/>
            </a:pPr>
            <a:r>
              <a:rPr lang="en-US" sz="1800" b="1" dirty="0" smtClean="0">
                <a:solidFill>
                  <a:schemeClr val="tx1">
                    <a:lumMod val="75000"/>
                    <a:lumOff val="25000"/>
                  </a:schemeClr>
                </a:solidFill>
                <a:latin typeface="Myriad Pro"/>
                <a:cs typeface="Helvetica"/>
              </a:rPr>
              <a:t>MD Counsel:</a:t>
            </a:r>
          </a:p>
          <a:p>
            <a:pPr marL="400050" lvl="1" indent="0">
              <a:buNone/>
            </a:pPr>
            <a:r>
              <a:rPr lang="en-US" sz="1800" dirty="0" err="1" smtClean="0">
                <a:solidFill>
                  <a:schemeClr val="tx1">
                    <a:lumMod val="75000"/>
                    <a:lumOff val="25000"/>
                  </a:schemeClr>
                </a:solidFill>
                <a:latin typeface="Myriad Pro"/>
                <a:cs typeface="Helvetica"/>
              </a:rPr>
              <a:t>McGeady</a:t>
            </a:r>
            <a:r>
              <a:rPr lang="en-US" sz="1800" dirty="0" smtClean="0">
                <a:solidFill>
                  <a:schemeClr val="tx1">
                    <a:lumMod val="75000"/>
                    <a:lumOff val="25000"/>
                  </a:schemeClr>
                </a:solidFill>
                <a:latin typeface="Myriad Pro"/>
                <a:cs typeface="Helvetica"/>
              </a:rPr>
              <a:t> Becher, Denver</a:t>
            </a:r>
          </a:p>
          <a:p>
            <a:pPr marL="400050" lvl="1" indent="0">
              <a:buNone/>
            </a:pPr>
            <a:endParaRPr lang="en-US" sz="1800" dirty="0" smtClean="0">
              <a:solidFill>
                <a:schemeClr val="tx1">
                  <a:lumMod val="75000"/>
                  <a:lumOff val="25000"/>
                </a:schemeClr>
              </a:solidFill>
              <a:latin typeface="Myriad Pro"/>
              <a:cs typeface="Helvetica"/>
            </a:endParaRPr>
          </a:p>
          <a:p>
            <a:pPr marL="0" indent="0">
              <a:buNone/>
            </a:pPr>
            <a:r>
              <a:rPr lang="en-US" sz="1800" b="1" dirty="0" smtClean="0">
                <a:solidFill>
                  <a:schemeClr val="tx1">
                    <a:lumMod val="75000"/>
                    <a:lumOff val="25000"/>
                  </a:schemeClr>
                </a:solidFill>
                <a:latin typeface="Myriad Pro"/>
                <a:cs typeface="Helvetica"/>
              </a:rPr>
              <a:t>MD Accountant:</a:t>
            </a:r>
          </a:p>
          <a:p>
            <a:pPr marL="400050" lvl="1" indent="0">
              <a:buNone/>
            </a:pPr>
            <a:r>
              <a:rPr lang="en-US" sz="1800" dirty="0" smtClean="0">
                <a:solidFill>
                  <a:schemeClr val="tx1">
                    <a:lumMod val="75000"/>
                    <a:lumOff val="25000"/>
                  </a:schemeClr>
                </a:solidFill>
                <a:latin typeface="Myriad Pro"/>
                <a:cs typeface="Helvetica"/>
              </a:rPr>
              <a:t>Stockman Kast Ryan</a:t>
            </a:r>
          </a:p>
          <a:p>
            <a:pPr marL="400050" lvl="1" indent="0">
              <a:buNone/>
            </a:pPr>
            <a:endParaRPr lang="en-US" sz="1800" dirty="0">
              <a:solidFill>
                <a:schemeClr val="tx1">
                  <a:lumMod val="75000"/>
                  <a:lumOff val="25000"/>
                </a:schemeClr>
              </a:solidFill>
              <a:latin typeface="Myriad Pro"/>
              <a:cs typeface="Helvetica"/>
            </a:endParaRPr>
          </a:p>
          <a:p>
            <a:pPr marL="0" indent="0">
              <a:buNone/>
            </a:pPr>
            <a:r>
              <a:rPr lang="en-US" sz="1800" b="1" dirty="0">
                <a:solidFill>
                  <a:schemeClr val="tx1">
                    <a:lumMod val="75000"/>
                    <a:lumOff val="25000"/>
                  </a:schemeClr>
                </a:solidFill>
                <a:latin typeface="Myriad Pro"/>
                <a:cs typeface="Helvetica"/>
              </a:rPr>
              <a:t>MD </a:t>
            </a:r>
            <a:r>
              <a:rPr lang="en-US" sz="1800" b="1" dirty="0" smtClean="0">
                <a:solidFill>
                  <a:schemeClr val="tx1">
                    <a:lumMod val="75000"/>
                    <a:lumOff val="25000"/>
                  </a:schemeClr>
                </a:solidFill>
                <a:latin typeface="Myriad Pro"/>
                <a:cs typeface="Helvetica"/>
              </a:rPr>
              <a:t>Board Members:</a:t>
            </a:r>
            <a:endParaRPr lang="en-US" sz="1800" b="1" dirty="0">
              <a:solidFill>
                <a:schemeClr val="tx1">
                  <a:lumMod val="75000"/>
                  <a:lumOff val="25000"/>
                </a:schemeClr>
              </a:solidFill>
              <a:latin typeface="Myriad Pro"/>
              <a:cs typeface="Helvetica"/>
            </a:endParaRPr>
          </a:p>
          <a:p>
            <a:pPr marL="400050" lvl="1" indent="0">
              <a:buNone/>
            </a:pPr>
            <a:r>
              <a:rPr lang="en-US" sz="1800" dirty="0" smtClean="0">
                <a:solidFill>
                  <a:schemeClr val="tx1">
                    <a:lumMod val="75000"/>
                    <a:lumOff val="25000"/>
                  </a:schemeClr>
                </a:solidFill>
                <a:latin typeface="Myriad Pro"/>
                <a:cs typeface="Helvetica"/>
              </a:rPr>
              <a:t>Vincent Colarelli</a:t>
            </a:r>
          </a:p>
          <a:p>
            <a:pPr marL="400050" lvl="1" indent="0">
              <a:buNone/>
            </a:pPr>
            <a:r>
              <a:rPr lang="en-US" sz="1800" dirty="0" smtClean="0">
                <a:solidFill>
                  <a:schemeClr val="tx1">
                    <a:lumMod val="75000"/>
                    <a:lumOff val="25000"/>
                  </a:schemeClr>
                </a:solidFill>
                <a:latin typeface="Myriad Pro"/>
                <a:cs typeface="Helvetica"/>
              </a:rPr>
              <a:t>Janet Colarelli</a:t>
            </a:r>
          </a:p>
          <a:p>
            <a:pPr marL="400050" lvl="1" indent="0">
              <a:buNone/>
            </a:pPr>
            <a:endParaRPr lang="en-US" sz="1800" dirty="0">
              <a:solidFill>
                <a:schemeClr val="tx1">
                  <a:lumMod val="75000"/>
                  <a:lumOff val="25000"/>
                </a:schemeClr>
              </a:solidFill>
              <a:latin typeface="Myriad Pro"/>
              <a:cs typeface="Helvetica"/>
            </a:endParaRPr>
          </a:p>
          <a:p>
            <a:pPr marL="400050" lvl="1" indent="0">
              <a:buNone/>
            </a:pPr>
            <a:endParaRPr lang="en-US" sz="1800" dirty="0" smtClean="0">
              <a:solidFill>
                <a:schemeClr val="tx1">
                  <a:lumMod val="75000"/>
                  <a:lumOff val="25000"/>
                </a:schemeClr>
              </a:solidFill>
              <a:latin typeface="Myriad Pro"/>
              <a:cs typeface="Helvetica"/>
            </a:endParaRPr>
          </a:p>
          <a:p>
            <a:pPr marL="0" indent="0">
              <a:buNone/>
            </a:pPr>
            <a:endParaRPr lang="en-US" sz="2400" dirty="0" smtClean="0">
              <a:latin typeface="Helvetica"/>
              <a:cs typeface="Helvetica"/>
            </a:endParaRPr>
          </a:p>
        </p:txBody>
      </p:sp>
      <p:sp>
        <p:nvSpPr>
          <p:cNvPr id="26" name="TextBox 25"/>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a:t>
            </a:r>
            <a:endParaRPr lang="en-US" sz="1000" dirty="0">
              <a:solidFill>
                <a:schemeClr val="accent6"/>
              </a:solidFill>
            </a:endParaRPr>
          </a:p>
        </p:txBody>
      </p:sp>
      <p:pic>
        <p:nvPicPr>
          <p:cNvPr id="2050" name="Picture 2" descr="https://sp3.yimg.com/ib/th?id=HN.607996133268718811&amp;pid=15.1&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719233"/>
            <a:ext cx="2095500" cy="558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140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261864" y="161208"/>
            <a:ext cx="5517834" cy="558025"/>
          </a:xfrm>
          <a:prstGeom prst="rect">
            <a:avLst/>
          </a:prstGeom>
        </p:spPr>
        <p:txBody>
          <a:bodyPr vert="horz" lIns="91440" tIns="45720" rIns="91440" bIns="45720" rtlCol="0" anchor="ctr">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DEVELOPMENT</a:t>
            </a:r>
            <a:r>
              <a:rPr lang="en-US" sz="3600" b="1" dirty="0" smtClean="0">
                <a:solidFill>
                  <a:schemeClr val="bg1">
                    <a:lumMod val="65000"/>
                  </a:schemeClr>
                </a:solidFill>
                <a:latin typeface="Helvetica"/>
                <a:cs typeface="Helvetica"/>
              </a:rPr>
              <a:t>PROGRESS</a:t>
            </a:r>
            <a:endParaRPr lang="en-US" sz="3600" b="1" dirty="0">
              <a:solidFill>
                <a:schemeClr val="bg1">
                  <a:lumMod val="65000"/>
                </a:schemeClr>
              </a:solidFill>
              <a:latin typeface="Helvetica"/>
              <a:cs typeface="Helvetica"/>
            </a:endParaRPr>
          </a:p>
        </p:txBody>
      </p:sp>
      <p:cxnSp>
        <p:nvCxnSpPr>
          <p:cNvPr id="13" name="Straight Connector 1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p:nvPr/>
        </p:nvPicPr>
        <p:blipFill rotWithShape="1">
          <a:blip r:embed="rId2" cstate="print">
            <a:extLst>
              <a:ext uri="{28A0092B-C50C-407E-A947-70E740481C1C}">
                <a14:useLocalDpi xmlns:a14="http://schemas.microsoft.com/office/drawing/2010/main" val="0"/>
              </a:ext>
            </a:extLst>
          </a:blip>
          <a:srcRect r="75610"/>
          <a:stretch/>
        </p:blipFill>
        <p:spPr>
          <a:xfrm>
            <a:off x="8455932" y="6308801"/>
            <a:ext cx="439671" cy="549200"/>
          </a:xfrm>
          <a:prstGeom prst="rect">
            <a:avLst/>
          </a:prstGeom>
        </p:spPr>
      </p:pic>
      <p:sp>
        <p:nvSpPr>
          <p:cNvPr id="17" name="TextBox 16"/>
          <p:cNvSpPr txBox="1"/>
          <p:nvPr/>
        </p:nvSpPr>
        <p:spPr>
          <a:xfrm>
            <a:off x="114178" y="6528525"/>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cxnSp>
        <p:nvCxnSpPr>
          <p:cNvPr id="21" name="Straight Connector 20"/>
          <p:cNvCxnSpPr/>
          <p:nvPr/>
        </p:nvCxnSpPr>
        <p:spPr>
          <a:xfrm>
            <a:off x="261864" y="6308801"/>
            <a:ext cx="8651227" cy="0"/>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73" t="1571" r="9657"/>
          <a:stretch/>
        </p:blipFill>
        <p:spPr bwMode="auto">
          <a:xfrm rot="16200000">
            <a:off x="705866" y="37594"/>
            <a:ext cx="5531993" cy="6943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descr="T5-PPT-Atlanta.jpg"/>
          <p:cNvPicPr>
            <a:picLocks noChangeAspect="1"/>
          </p:cNvPicPr>
          <p:nvPr/>
        </p:nvPicPr>
        <p:blipFill rotWithShape="1">
          <a:blip r:embed="rId4" cstate="email">
            <a:grayscl/>
            <a:extLst>
              <a:ext uri="{28A0092B-C50C-407E-A947-70E740481C1C}">
                <a14:useLocalDpi xmlns:a14="http://schemas.microsoft.com/office/drawing/2010/main" val="0"/>
              </a:ext>
            </a:extLst>
          </a:blip>
          <a:srcRect b="25466"/>
          <a:stretch/>
        </p:blipFill>
        <p:spPr>
          <a:xfrm>
            <a:off x="7061200" y="3064956"/>
            <a:ext cx="2082800" cy="1210734"/>
          </a:xfrm>
          <a:prstGeom prst="rect">
            <a:avLst/>
          </a:prstGeom>
        </p:spPr>
      </p:pic>
      <p:sp>
        <p:nvSpPr>
          <p:cNvPr id="4" name="Freeform 3"/>
          <p:cNvSpPr/>
          <p:nvPr/>
        </p:nvSpPr>
        <p:spPr>
          <a:xfrm>
            <a:off x="1583267" y="1638300"/>
            <a:ext cx="3151713" cy="790575"/>
          </a:xfrm>
          <a:custGeom>
            <a:avLst/>
            <a:gdLst>
              <a:gd name="connsiteX0" fmla="*/ 0 w 3019425"/>
              <a:gd name="connsiteY0" fmla="*/ 33338 h 790575"/>
              <a:gd name="connsiteX1" fmla="*/ 3019425 w 3019425"/>
              <a:gd name="connsiteY1" fmla="*/ 0 h 790575"/>
              <a:gd name="connsiteX2" fmla="*/ 2857500 w 3019425"/>
              <a:gd name="connsiteY2" fmla="*/ 752475 h 790575"/>
              <a:gd name="connsiteX3" fmla="*/ 9525 w 3019425"/>
              <a:gd name="connsiteY3" fmla="*/ 790575 h 790575"/>
              <a:gd name="connsiteX4" fmla="*/ 0 w 3019425"/>
              <a:gd name="connsiteY4" fmla="*/ 33338 h 79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9425" h="790575">
                <a:moveTo>
                  <a:pt x="0" y="33338"/>
                </a:moveTo>
                <a:lnTo>
                  <a:pt x="3019425" y="0"/>
                </a:lnTo>
                <a:lnTo>
                  <a:pt x="2857500" y="752475"/>
                </a:lnTo>
                <a:lnTo>
                  <a:pt x="9525" y="790575"/>
                </a:lnTo>
                <a:lnTo>
                  <a:pt x="0" y="33338"/>
                </a:lnTo>
                <a:close/>
              </a:path>
            </a:pathLst>
          </a:custGeom>
          <a:solidFill>
            <a:srgbClr val="FF0000">
              <a:alpha val="2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943726" y="2136487"/>
            <a:ext cx="2200273" cy="584775"/>
          </a:xfrm>
          <a:prstGeom prst="rect">
            <a:avLst/>
          </a:prstGeom>
          <a:noFill/>
          <a:ln w="28575">
            <a:noFill/>
          </a:ln>
        </p:spPr>
        <p:txBody>
          <a:bodyPr wrap="square" rtlCol="0">
            <a:spAutoFit/>
          </a:bodyPr>
          <a:lstStyle/>
          <a:p>
            <a:r>
              <a:rPr lang="en-US" sz="1600" dirty="0" smtClean="0">
                <a:latin typeface="Myriad Pro"/>
              </a:rPr>
              <a:t>Development Plan approved on two sites</a:t>
            </a:r>
          </a:p>
        </p:txBody>
      </p:sp>
    </p:spTree>
    <p:extLst>
      <p:ext uri="{BB962C8B-B14F-4D97-AF65-F5344CB8AC3E}">
        <p14:creationId xmlns:p14="http://schemas.microsoft.com/office/powerpoint/2010/main" val="1987297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5282139" cy="7192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0" y="0"/>
            <a:ext cx="9144001" cy="6308801"/>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Title 1"/>
          <p:cNvSpPr txBox="1">
            <a:spLocks/>
          </p:cNvSpPr>
          <p:nvPr/>
        </p:nvSpPr>
        <p:spPr>
          <a:xfrm>
            <a:off x="261864" y="161208"/>
            <a:ext cx="5067248" cy="558025"/>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accent2">
                    <a:lumMod val="50000"/>
                  </a:schemeClr>
                </a:solidFill>
                <a:latin typeface="Helvetica"/>
                <a:cs typeface="Helvetica"/>
              </a:rPr>
              <a:t>MARKET</a:t>
            </a:r>
            <a:r>
              <a:rPr lang="en-US" sz="3600" b="1" dirty="0" smtClean="0">
                <a:solidFill>
                  <a:schemeClr val="bg2">
                    <a:lumMod val="90000"/>
                  </a:schemeClr>
                </a:solidFill>
                <a:latin typeface="Helvetica"/>
                <a:cs typeface="Helvetica"/>
              </a:rPr>
              <a:t>CONDITIONS</a:t>
            </a:r>
            <a:endParaRPr lang="en-US" sz="3600" b="1" dirty="0">
              <a:solidFill>
                <a:schemeClr val="bg2">
                  <a:lumMod val="90000"/>
                </a:schemeClr>
              </a:solidFill>
              <a:latin typeface="Helvetica"/>
              <a:cs typeface="Helvetica"/>
            </a:endParaRPr>
          </a:p>
        </p:txBody>
      </p:sp>
      <p:sp>
        <p:nvSpPr>
          <p:cNvPr id="18" name="Rectangle 17"/>
          <p:cNvSpPr/>
          <p:nvPr/>
        </p:nvSpPr>
        <p:spPr>
          <a:xfrm>
            <a:off x="0" y="6308801"/>
            <a:ext cx="9144000" cy="5491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p:nvPr/>
        </p:nvPicPr>
        <p:blipFill rotWithShape="1">
          <a:blip r:embed="rId3" cstate="print">
            <a:extLst>
              <a:ext uri="{28A0092B-C50C-407E-A947-70E740481C1C}">
                <a14:useLocalDpi xmlns:a14="http://schemas.microsoft.com/office/drawing/2010/main" val="0"/>
              </a:ext>
            </a:extLst>
          </a:blip>
          <a:srcRect r="75610"/>
          <a:stretch/>
        </p:blipFill>
        <p:spPr>
          <a:xfrm>
            <a:off x="8467579" y="6308801"/>
            <a:ext cx="439671" cy="549200"/>
          </a:xfrm>
          <a:prstGeom prst="rect">
            <a:avLst/>
          </a:prstGeom>
        </p:spPr>
      </p:pic>
      <p:cxnSp>
        <p:nvCxnSpPr>
          <p:cNvPr id="23" name="Straight Connector 22"/>
          <p:cNvCxnSpPr/>
          <p:nvPr/>
        </p:nvCxnSpPr>
        <p:spPr>
          <a:xfrm>
            <a:off x="261864" y="719233"/>
            <a:ext cx="8651227" cy="0"/>
          </a:xfrm>
          <a:prstGeom prst="line">
            <a:avLst/>
          </a:prstGeom>
          <a:ln>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0" y="2416416"/>
            <a:ext cx="9178636" cy="3892385"/>
          </a:xfrm>
          <a:prstGeom prst="rect">
            <a:avLst/>
          </a:prstGeom>
          <a:solidFill>
            <a:schemeClr val="bg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ontent Placeholder 6"/>
          <p:cNvSpPr>
            <a:spLocks noGrp="1"/>
          </p:cNvSpPr>
          <p:nvPr>
            <p:ph idx="1"/>
          </p:nvPr>
        </p:nvSpPr>
        <p:spPr>
          <a:xfrm>
            <a:off x="261864" y="2764933"/>
            <a:ext cx="5969603" cy="389467"/>
          </a:xfrm>
        </p:spPr>
        <p:txBody>
          <a:bodyPr>
            <a:noAutofit/>
          </a:bodyPr>
          <a:lstStyle/>
          <a:p>
            <a:pPr marL="0" indent="0">
              <a:buNone/>
            </a:pPr>
            <a:r>
              <a:rPr lang="en-US" sz="1800" dirty="0" smtClean="0">
                <a:solidFill>
                  <a:schemeClr val="bg1"/>
                </a:solidFill>
                <a:latin typeface="Helvetica"/>
                <a:cs typeface="Helvetica"/>
              </a:rPr>
              <a:t>Uptime Institute Industry Survey 2015 Results:</a:t>
            </a:r>
            <a:endParaRPr lang="en-US" sz="1800" dirty="0">
              <a:solidFill>
                <a:schemeClr val="bg1"/>
              </a:solidFill>
              <a:latin typeface="Helvetica"/>
              <a:cs typeface="Helvetica"/>
            </a:endParaRPr>
          </a:p>
          <a:p>
            <a:pPr marL="0" indent="0">
              <a:buNone/>
            </a:pPr>
            <a:r>
              <a:rPr lang="en-US" sz="1800" dirty="0" smtClean="0">
                <a:solidFill>
                  <a:schemeClr val="bg1"/>
                </a:solidFill>
                <a:latin typeface="Helvetica"/>
                <a:cs typeface="Helvetica"/>
              </a:rPr>
              <a:t> </a:t>
            </a:r>
            <a:endParaRPr lang="en-US" sz="1800" dirty="0">
              <a:solidFill>
                <a:schemeClr val="bg1"/>
              </a:solidFill>
              <a:latin typeface="Helvetica"/>
              <a:cs typeface="Helvetica"/>
            </a:endParaRPr>
          </a:p>
        </p:txBody>
      </p:sp>
      <p:pic>
        <p:nvPicPr>
          <p:cNvPr id="3" name="Picture 2" descr="17102014_m.jpg"/>
          <p:cNvPicPr>
            <a:picLocks noChangeAspect="1"/>
          </p:cNvPicPr>
          <p:nvPr/>
        </p:nvPicPr>
        <p:blipFill rotWithShape="1">
          <a:blip r:embed="rId4">
            <a:extLst>
              <a:ext uri="{28A0092B-C50C-407E-A947-70E740481C1C}">
                <a14:useLocalDpi xmlns:a14="http://schemas.microsoft.com/office/drawing/2010/main" val="0"/>
              </a:ext>
            </a:extLst>
          </a:blip>
          <a:srcRect t="16189" b="52279"/>
          <a:stretch/>
        </p:blipFill>
        <p:spPr>
          <a:xfrm>
            <a:off x="1" y="819727"/>
            <a:ext cx="9144000" cy="1596690"/>
          </a:xfrm>
          <a:prstGeom prst="rect">
            <a:avLst/>
          </a:prstGeom>
        </p:spPr>
      </p:pic>
      <p:sp>
        <p:nvSpPr>
          <p:cNvPr id="22" name="TextBox 21"/>
          <p:cNvSpPr txBox="1"/>
          <p:nvPr/>
        </p:nvSpPr>
        <p:spPr>
          <a:xfrm>
            <a:off x="114178" y="6540070"/>
            <a:ext cx="6374001" cy="253916"/>
          </a:xfrm>
          <a:prstGeom prst="rect">
            <a:avLst/>
          </a:prstGeom>
          <a:noFill/>
        </p:spPr>
        <p:txBody>
          <a:bodyPr wrap="square" rtlCol="0">
            <a:spAutoFit/>
          </a:bodyPr>
          <a:lstStyle/>
          <a:p>
            <a:r>
              <a:rPr lang="en-US" sz="1050" b="1" dirty="0" smtClean="0">
                <a:solidFill>
                  <a:schemeClr val="accent2">
                    <a:lumMod val="50000"/>
                  </a:schemeClr>
                </a:solidFill>
                <a:latin typeface="Adobe Garamond Pro"/>
                <a:cs typeface="Adobe Garamond Pro"/>
              </a:rPr>
              <a:t>Top Tier. Bottom Line.           </a:t>
            </a:r>
            <a:r>
              <a:rPr lang="en-US" sz="1000" dirty="0" smtClean="0">
                <a:solidFill>
                  <a:schemeClr val="accent6"/>
                </a:solidFill>
              </a:rPr>
              <a:t>www.t5datacenters.com </a:t>
            </a:r>
            <a:endParaRPr lang="en-US" sz="1000" dirty="0">
              <a:solidFill>
                <a:schemeClr val="accent6"/>
              </a:solidFill>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1174" y="3429000"/>
            <a:ext cx="5461651" cy="2636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2470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451 2011 Palette">
      <a:dk1>
        <a:sysClr val="windowText" lastClr="000000"/>
      </a:dk1>
      <a:lt1>
        <a:sysClr val="window" lastClr="FFFFFF"/>
      </a:lt1>
      <a:dk2>
        <a:srgbClr val="1F497D"/>
      </a:dk2>
      <a:lt2>
        <a:srgbClr val="EEECE1"/>
      </a:lt2>
      <a:accent1>
        <a:srgbClr val="4F81BD"/>
      </a:accent1>
      <a:accent2>
        <a:srgbClr val="934229"/>
      </a:accent2>
      <a:accent3>
        <a:srgbClr val="718B41"/>
      </a:accent3>
      <a:accent4>
        <a:srgbClr val="F5821E"/>
      </a:accent4>
      <a:accent5>
        <a:srgbClr val="4BACC6"/>
      </a:accent5>
      <a:accent6>
        <a:srgbClr val="00499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2772</TotalTime>
  <Words>1019</Words>
  <Application>Microsoft Office PowerPoint</Application>
  <PresentationFormat>On-screen Show (4:3)</PresentationFormat>
  <Paragraphs>193</Paragraphs>
  <Slides>22</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Adobe Garamond Pro</vt:lpstr>
      <vt:lpstr>Arial</vt:lpstr>
      <vt:lpstr>Arial Narrow</vt:lpstr>
      <vt:lpstr>Calibri</vt:lpstr>
      <vt:lpstr>Helvetica</vt:lpstr>
      <vt:lpstr>Myriad Pro</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Colorado Springs Market Analysis - Wholesale 21 Nov 2014</vt:lpstr>
      <vt:lpstr>Colorado Springs Wholesale Opportunity</vt:lpstr>
      <vt:lpstr>Colorado Springs Wholesale Competition - Local</vt:lpstr>
      <vt:lpstr>Absorption (Supply/Demand) Estimates</vt:lpstr>
      <vt:lpstr>PowerPoint Presentation</vt:lpstr>
      <vt:lpstr>PowerPoint Presentation</vt:lpstr>
      <vt:lpstr>PowerPoint Presentation</vt:lpstr>
      <vt:lpstr>PowerPoint Presentation</vt:lpstr>
      <vt:lpstr>PowerPoint Presentation</vt:lpstr>
      <vt:lpstr>PowerPoint Presentation</vt:lpstr>
    </vt:vector>
  </TitlesOfParts>
  <Company>Randono Designs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Kristina Kensinger</dc:creator>
  <cp:lastModifiedBy>Dean Beukema</cp:lastModifiedBy>
  <cp:revision>68</cp:revision>
  <cp:lastPrinted>2016-03-01T15:36:46Z</cp:lastPrinted>
  <dcterms:created xsi:type="dcterms:W3CDTF">2014-06-30T18:04:02Z</dcterms:created>
  <dcterms:modified xsi:type="dcterms:W3CDTF">2016-04-22T18:24:23Z</dcterms:modified>
</cp:coreProperties>
</file>