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5"/>
  </p:notesMasterIdLst>
  <p:sldIdLst>
    <p:sldId id="257" r:id="rId2"/>
    <p:sldId id="269" r:id="rId3"/>
    <p:sldId id="274" r:id="rId4"/>
    <p:sldId id="275" r:id="rId5"/>
    <p:sldId id="359" r:id="rId6"/>
    <p:sldId id="270" r:id="rId7"/>
    <p:sldId id="377" r:id="rId8"/>
    <p:sldId id="264" r:id="rId9"/>
    <p:sldId id="265" r:id="rId10"/>
    <p:sldId id="266" r:id="rId11"/>
    <p:sldId id="344" r:id="rId12"/>
    <p:sldId id="302" r:id="rId13"/>
    <p:sldId id="349" r:id="rId14"/>
    <p:sldId id="303" r:id="rId15"/>
    <p:sldId id="346" r:id="rId16"/>
    <p:sldId id="256" r:id="rId17"/>
    <p:sldId id="271" r:id="rId18"/>
    <p:sldId id="272" r:id="rId19"/>
    <p:sldId id="267" r:id="rId20"/>
    <p:sldId id="378" r:id="rId21"/>
    <p:sldId id="379" r:id="rId22"/>
    <p:sldId id="392" r:id="rId23"/>
    <p:sldId id="391" r:id="rId24"/>
    <p:sldId id="380" r:id="rId25"/>
    <p:sldId id="381" r:id="rId26"/>
    <p:sldId id="382" r:id="rId27"/>
    <p:sldId id="383" r:id="rId28"/>
    <p:sldId id="384" r:id="rId29"/>
    <p:sldId id="385" r:id="rId30"/>
    <p:sldId id="386" r:id="rId31"/>
    <p:sldId id="387" r:id="rId32"/>
    <p:sldId id="388" r:id="rId33"/>
    <p:sldId id="389" r:id="rId34"/>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3031" autoAdjust="0"/>
  </p:normalViewPr>
  <p:slideViewPr>
    <p:cSldViewPr snapToGrid="0">
      <p:cViewPr>
        <p:scale>
          <a:sx n="71" d="100"/>
          <a:sy n="71" d="100"/>
        </p:scale>
        <p:origin x="-1878" y="-4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Johnson" userId="d9015ed5f32d9967" providerId="LiveId" clId="{85D4F074-42FE-42E2-81CB-B75CEA6C4EE9}"/>
    <pc:docChg chg="delSld modSld">
      <pc:chgData name="Steve Johnson" userId="d9015ed5f32d9967" providerId="LiveId" clId="{85D4F074-42FE-42E2-81CB-B75CEA6C4EE9}" dt="2018-04-10T11:11:22.728" v="65" actId="20577"/>
      <pc:docMkLst>
        <pc:docMk/>
      </pc:docMkLst>
      <pc:sldChg chg="modSp">
        <pc:chgData name="Steve Johnson" userId="d9015ed5f32d9967" providerId="LiveId" clId="{85D4F074-42FE-42E2-81CB-B75CEA6C4EE9}" dt="2018-04-10T11:11:22.728" v="65" actId="20577"/>
        <pc:sldMkLst>
          <pc:docMk/>
          <pc:sldMk cId="3066940342" sldId="375"/>
        </pc:sldMkLst>
        <pc:spChg chg="mod">
          <ac:chgData name="Steve Johnson" userId="d9015ed5f32d9967" providerId="LiveId" clId="{85D4F074-42FE-42E2-81CB-B75CEA6C4EE9}" dt="2018-04-10T11:11:22.728" v="65" actId="20577"/>
          <ac:spMkLst>
            <pc:docMk/>
            <pc:sldMk cId="3066940342" sldId="375"/>
            <ac:spMk id="30" creationId="{56849B29-A449-4CB7-8317-010CEAF432FE}"/>
          </ac:spMkLst>
        </pc:spChg>
      </pc:sldChg>
      <pc:sldChg chg="modSp">
        <pc:chgData name="Steve Johnson" userId="d9015ed5f32d9967" providerId="LiveId" clId="{85D4F074-42FE-42E2-81CB-B75CEA6C4EE9}" dt="2018-04-10T11:10:54.326" v="57" actId="20577"/>
        <pc:sldMkLst>
          <pc:docMk/>
          <pc:sldMk cId="3224762153" sldId="376"/>
        </pc:sldMkLst>
        <pc:spChg chg="mod">
          <ac:chgData name="Steve Johnson" userId="d9015ed5f32d9967" providerId="LiveId" clId="{85D4F074-42FE-42E2-81CB-B75CEA6C4EE9}" dt="2018-04-10T11:10:54.326" v="57" actId="20577"/>
          <ac:spMkLst>
            <pc:docMk/>
            <pc:sldMk cId="3224762153" sldId="376"/>
            <ac:spMk id="25" creationId="{4E877014-98AE-49E8-B3C8-88BEED7464B7}"/>
          </ac:spMkLst>
        </pc:spChg>
      </pc:sldChg>
      <pc:sldChg chg="del">
        <pc:chgData name="Steve Johnson" userId="d9015ed5f32d9967" providerId="LiveId" clId="{85D4F074-42FE-42E2-81CB-B75CEA6C4EE9}" dt="2018-04-10T11:03:00.484" v="2" actId="2696"/>
        <pc:sldMkLst>
          <pc:docMk/>
          <pc:sldMk cId="2160875986" sldId="377"/>
        </pc:sldMkLst>
      </pc:sldChg>
      <pc:sldChg chg="del">
        <pc:chgData name="Steve Johnson" userId="d9015ed5f32d9967" providerId="LiveId" clId="{85D4F074-42FE-42E2-81CB-B75CEA6C4EE9}" dt="2018-04-10T11:01:06.339" v="0" actId="2696"/>
        <pc:sldMkLst>
          <pc:docMk/>
          <pc:sldMk cId="2191362895" sldId="377"/>
        </pc:sldMkLst>
      </pc:sldChg>
      <pc:sldChg chg="del">
        <pc:chgData name="Steve Johnson" userId="d9015ed5f32d9967" providerId="LiveId" clId="{85D4F074-42FE-42E2-81CB-B75CEA6C4EE9}" dt="2018-04-10T11:02:47.027" v="1" actId="2696"/>
        <pc:sldMkLst>
          <pc:docMk/>
          <pc:sldMk cId="4260219544" sldId="37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B075B-C91A-4DEB-9C07-BFF74C9B310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819DF27-E3FC-451C-B559-2B0B2695B59C}">
      <dgm:prSet phldrT="[Text]" custT="1"/>
      <dgm:spPr/>
      <dgm:t>
        <a:bodyPr/>
        <a:lstStyle/>
        <a:p>
          <a:r>
            <a:rPr lang="en-US" sz="1400" dirty="0"/>
            <a:t>Athletes &amp; Active Individuals with Physical Disabilities</a:t>
          </a:r>
        </a:p>
      </dgm:t>
    </dgm:pt>
    <dgm:pt modelId="{A4D057CC-7613-4FBD-84AF-9820612C0616}" type="parTrans" cxnId="{EA91689E-A286-4ABC-8A74-47B4B24AF47B}">
      <dgm:prSet/>
      <dgm:spPr/>
      <dgm:t>
        <a:bodyPr/>
        <a:lstStyle/>
        <a:p>
          <a:endParaRPr lang="en-US"/>
        </a:p>
      </dgm:t>
    </dgm:pt>
    <dgm:pt modelId="{111E0526-80A9-4694-99CA-A1880FC6E9EE}" type="sibTrans" cxnId="{EA91689E-A286-4ABC-8A74-47B4B24AF47B}">
      <dgm:prSet/>
      <dgm:spPr/>
      <dgm:t>
        <a:bodyPr/>
        <a:lstStyle/>
        <a:p>
          <a:endParaRPr lang="en-US"/>
        </a:p>
      </dgm:t>
    </dgm:pt>
    <dgm:pt modelId="{1A8F47F5-89BA-4C6F-BA0F-5A6A5B9EC44C}">
      <dgm:prSet phldrT="[Text]"/>
      <dgm:spPr/>
      <dgm:t>
        <a:bodyPr/>
        <a:lstStyle/>
        <a:p>
          <a:r>
            <a:rPr lang="en-US" dirty="0"/>
            <a:t>Human Resilience</a:t>
          </a:r>
        </a:p>
      </dgm:t>
    </dgm:pt>
    <dgm:pt modelId="{13C0CDFC-CE52-46EA-9309-7F2ABAB2F8F6}" type="parTrans" cxnId="{AA4609A5-6590-4363-997F-89C45F02600B}">
      <dgm:prSet/>
      <dgm:spPr/>
      <dgm:t>
        <a:bodyPr/>
        <a:lstStyle/>
        <a:p>
          <a:endParaRPr lang="en-US"/>
        </a:p>
      </dgm:t>
    </dgm:pt>
    <dgm:pt modelId="{A7DBD43B-F43A-41B4-9BEA-8AE4A74DCBFF}" type="sibTrans" cxnId="{AA4609A5-6590-4363-997F-89C45F02600B}">
      <dgm:prSet/>
      <dgm:spPr/>
      <dgm:t>
        <a:bodyPr/>
        <a:lstStyle/>
        <a:p>
          <a:endParaRPr lang="en-US"/>
        </a:p>
      </dgm:t>
    </dgm:pt>
    <dgm:pt modelId="{513B6111-31F2-42AA-99AB-40508AD070FD}">
      <dgm:prSet phldrT="[Text]"/>
      <dgm:spPr/>
      <dgm:t>
        <a:bodyPr/>
        <a:lstStyle/>
        <a:p>
          <a:r>
            <a:rPr lang="en-US" dirty="0"/>
            <a:t>Performance Training</a:t>
          </a:r>
        </a:p>
      </dgm:t>
    </dgm:pt>
    <dgm:pt modelId="{7419B078-CD19-427E-8158-05C7C0D2B20D}" type="parTrans" cxnId="{54CF1B21-4FDD-4AF9-88C3-452F819D9F10}">
      <dgm:prSet/>
      <dgm:spPr/>
      <dgm:t>
        <a:bodyPr/>
        <a:lstStyle/>
        <a:p>
          <a:endParaRPr lang="en-US"/>
        </a:p>
      </dgm:t>
    </dgm:pt>
    <dgm:pt modelId="{ADA70BCE-D4C4-4CB6-A259-07E521009E9F}" type="sibTrans" cxnId="{54CF1B21-4FDD-4AF9-88C3-452F819D9F10}">
      <dgm:prSet/>
      <dgm:spPr/>
      <dgm:t>
        <a:bodyPr/>
        <a:lstStyle/>
        <a:p>
          <a:endParaRPr lang="en-US"/>
        </a:p>
      </dgm:t>
    </dgm:pt>
    <dgm:pt modelId="{A5B2817B-8070-4003-A613-1731DA565114}">
      <dgm:prSet phldrT="[Text]"/>
      <dgm:spPr/>
      <dgm:t>
        <a:bodyPr/>
        <a:lstStyle/>
        <a:p>
          <a:r>
            <a:rPr lang="en-US" dirty="0"/>
            <a:t>Biomechanics &amp; Engineering</a:t>
          </a:r>
        </a:p>
      </dgm:t>
    </dgm:pt>
    <dgm:pt modelId="{8F5EE67D-51E0-4AE8-B82B-031D5DEF20A6}" type="parTrans" cxnId="{22D1CB56-66B4-41FB-9807-8E0F96623FB1}">
      <dgm:prSet/>
      <dgm:spPr/>
      <dgm:t>
        <a:bodyPr/>
        <a:lstStyle/>
        <a:p>
          <a:endParaRPr lang="en-US"/>
        </a:p>
      </dgm:t>
    </dgm:pt>
    <dgm:pt modelId="{15DE90AE-669B-4E29-A374-A9AD484B16ED}" type="sibTrans" cxnId="{22D1CB56-66B4-41FB-9807-8E0F96623FB1}">
      <dgm:prSet/>
      <dgm:spPr/>
      <dgm:t>
        <a:bodyPr/>
        <a:lstStyle/>
        <a:p>
          <a:endParaRPr lang="en-US"/>
        </a:p>
      </dgm:t>
    </dgm:pt>
    <dgm:pt modelId="{9878B825-8117-4753-A7BE-31459DDE9EAD}">
      <dgm:prSet phldrT="[Text]"/>
      <dgm:spPr/>
      <dgm:t>
        <a:bodyPr/>
        <a:lstStyle/>
        <a:p>
          <a:r>
            <a:rPr lang="en-US" dirty="0"/>
            <a:t>Environmental Physiology</a:t>
          </a:r>
        </a:p>
      </dgm:t>
    </dgm:pt>
    <dgm:pt modelId="{CA21DD1C-7E8C-46D5-8DEA-1CFB8F46C027}" type="parTrans" cxnId="{84627CCE-B564-4182-9955-944FF3FE1907}">
      <dgm:prSet/>
      <dgm:spPr/>
      <dgm:t>
        <a:bodyPr/>
        <a:lstStyle/>
        <a:p>
          <a:endParaRPr lang="en-US"/>
        </a:p>
      </dgm:t>
    </dgm:pt>
    <dgm:pt modelId="{FDC13FC4-E5C2-4ADD-80E6-15DD993C5002}" type="sibTrans" cxnId="{84627CCE-B564-4182-9955-944FF3FE1907}">
      <dgm:prSet/>
      <dgm:spPr/>
      <dgm:t>
        <a:bodyPr/>
        <a:lstStyle/>
        <a:p>
          <a:endParaRPr lang="en-US"/>
        </a:p>
      </dgm:t>
    </dgm:pt>
    <dgm:pt modelId="{0C4AC5E0-9D62-48D7-B200-70BFE2D558E7}">
      <dgm:prSet phldrT="[Text]"/>
      <dgm:spPr/>
      <dgm:t>
        <a:bodyPr/>
        <a:lstStyle/>
        <a:p>
          <a:r>
            <a:rPr lang="en-US" dirty="0"/>
            <a:t>Medical Clinics</a:t>
          </a:r>
        </a:p>
      </dgm:t>
    </dgm:pt>
    <dgm:pt modelId="{EC083C54-38F0-433D-8714-9A48C308DD93}" type="parTrans" cxnId="{42CC42B6-5511-48FF-ADE0-EE5FFBBB6975}">
      <dgm:prSet/>
      <dgm:spPr/>
      <dgm:t>
        <a:bodyPr/>
        <a:lstStyle/>
        <a:p>
          <a:endParaRPr lang="en-US"/>
        </a:p>
      </dgm:t>
    </dgm:pt>
    <dgm:pt modelId="{7AB98ECD-F464-4E0A-83E1-8BA4F4E35237}" type="sibTrans" cxnId="{42CC42B6-5511-48FF-ADE0-EE5FFBBB6975}">
      <dgm:prSet/>
      <dgm:spPr/>
      <dgm:t>
        <a:bodyPr/>
        <a:lstStyle/>
        <a:p>
          <a:endParaRPr lang="en-US"/>
        </a:p>
      </dgm:t>
    </dgm:pt>
    <dgm:pt modelId="{373F306E-EDEB-4438-9BD5-AD4304377878}">
      <dgm:prSet phldrT="[Text]"/>
      <dgm:spPr/>
      <dgm:t>
        <a:bodyPr/>
        <a:lstStyle/>
        <a:p>
          <a:r>
            <a:rPr lang="en-US" dirty="0"/>
            <a:t>Sports Nutrition</a:t>
          </a:r>
        </a:p>
      </dgm:t>
    </dgm:pt>
    <dgm:pt modelId="{FA93A7E7-A28D-4B51-A06E-5AFD94F070E5}" type="parTrans" cxnId="{7EE98083-07D2-4326-94E3-969D8AA86434}">
      <dgm:prSet/>
      <dgm:spPr/>
      <dgm:t>
        <a:bodyPr/>
        <a:lstStyle/>
        <a:p>
          <a:endParaRPr lang="en-US"/>
        </a:p>
      </dgm:t>
    </dgm:pt>
    <dgm:pt modelId="{1504A447-ABAF-4022-8E01-0CC05D2D2FB0}" type="sibTrans" cxnId="{7EE98083-07D2-4326-94E3-969D8AA86434}">
      <dgm:prSet/>
      <dgm:spPr/>
      <dgm:t>
        <a:bodyPr/>
        <a:lstStyle/>
        <a:p>
          <a:endParaRPr lang="en-US"/>
        </a:p>
      </dgm:t>
    </dgm:pt>
    <dgm:pt modelId="{10BD8329-3097-4BC9-A6E9-B1B4F438CC60}" type="pres">
      <dgm:prSet presAssocID="{8C0B075B-C91A-4DEB-9C07-BFF74C9B310D}" presName="cycle" presStyleCnt="0">
        <dgm:presLayoutVars>
          <dgm:chMax val="1"/>
          <dgm:dir/>
          <dgm:animLvl val="ctr"/>
          <dgm:resizeHandles val="exact"/>
        </dgm:presLayoutVars>
      </dgm:prSet>
      <dgm:spPr/>
      <dgm:t>
        <a:bodyPr/>
        <a:lstStyle/>
        <a:p>
          <a:endParaRPr lang="en-US"/>
        </a:p>
      </dgm:t>
    </dgm:pt>
    <dgm:pt modelId="{5DD917F7-4BDA-4586-84B3-5B2DB47FBFF9}" type="pres">
      <dgm:prSet presAssocID="{D819DF27-E3FC-451C-B559-2B0B2695B59C}" presName="centerShape" presStyleLbl="node0" presStyleIdx="0" presStyleCnt="1"/>
      <dgm:spPr/>
      <dgm:t>
        <a:bodyPr/>
        <a:lstStyle/>
        <a:p>
          <a:endParaRPr lang="en-US"/>
        </a:p>
      </dgm:t>
    </dgm:pt>
    <dgm:pt modelId="{DFD5BC33-3E79-4F04-B5AF-8E9750BBDE79}" type="pres">
      <dgm:prSet presAssocID="{13C0CDFC-CE52-46EA-9309-7F2ABAB2F8F6}" presName="parTrans" presStyleLbl="bgSibTrans2D1" presStyleIdx="0" presStyleCnt="6"/>
      <dgm:spPr/>
      <dgm:t>
        <a:bodyPr/>
        <a:lstStyle/>
        <a:p>
          <a:endParaRPr lang="en-US"/>
        </a:p>
      </dgm:t>
    </dgm:pt>
    <dgm:pt modelId="{103BDA29-9064-48C7-BEDC-ED38522E29EA}" type="pres">
      <dgm:prSet presAssocID="{1A8F47F5-89BA-4C6F-BA0F-5A6A5B9EC44C}" presName="node" presStyleLbl="node1" presStyleIdx="0" presStyleCnt="6">
        <dgm:presLayoutVars>
          <dgm:bulletEnabled val="1"/>
        </dgm:presLayoutVars>
      </dgm:prSet>
      <dgm:spPr/>
      <dgm:t>
        <a:bodyPr/>
        <a:lstStyle/>
        <a:p>
          <a:endParaRPr lang="en-US"/>
        </a:p>
      </dgm:t>
    </dgm:pt>
    <dgm:pt modelId="{8891E3D6-D834-4FAD-AAB4-73925B7F0379}" type="pres">
      <dgm:prSet presAssocID="{7419B078-CD19-427E-8158-05C7C0D2B20D}" presName="parTrans" presStyleLbl="bgSibTrans2D1" presStyleIdx="1" presStyleCnt="6"/>
      <dgm:spPr/>
      <dgm:t>
        <a:bodyPr/>
        <a:lstStyle/>
        <a:p>
          <a:endParaRPr lang="en-US"/>
        </a:p>
      </dgm:t>
    </dgm:pt>
    <dgm:pt modelId="{92B1EB90-86AC-4F60-9424-70A3DB685E05}" type="pres">
      <dgm:prSet presAssocID="{513B6111-31F2-42AA-99AB-40508AD070FD}" presName="node" presStyleLbl="node1" presStyleIdx="1" presStyleCnt="6">
        <dgm:presLayoutVars>
          <dgm:bulletEnabled val="1"/>
        </dgm:presLayoutVars>
      </dgm:prSet>
      <dgm:spPr/>
      <dgm:t>
        <a:bodyPr/>
        <a:lstStyle/>
        <a:p>
          <a:endParaRPr lang="en-US"/>
        </a:p>
      </dgm:t>
    </dgm:pt>
    <dgm:pt modelId="{2334EF57-FF1F-41CD-AB99-31BCB30586C1}" type="pres">
      <dgm:prSet presAssocID="{8F5EE67D-51E0-4AE8-B82B-031D5DEF20A6}" presName="parTrans" presStyleLbl="bgSibTrans2D1" presStyleIdx="2" presStyleCnt="6"/>
      <dgm:spPr/>
      <dgm:t>
        <a:bodyPr/>
        <a:lstStyle/>
        <a:p>
          <a:endParaRPr lang="en-US"/>
        </a:p>
      </dgm:t>
    </dgm:pt>
    <dgm:pt modelId="{8FB7767E-A294-4F19-9AAB-BDDF713C6A63}" type="pres">
      <dgm:prSet presAssocID="{A5B2817B-8070-4003-A613-1731DA565114}" presName="node" presStyleLbl="node1" presStyleIdx="2" presStyleCnt="6">
        <dgm:presLayoutVars>
          <dgm:bulletEnabled val="1"/>
        </dgm:presLayoutVars>
      </dgm:prSet>
      <dgm:spPr/>
      <dgm:t>
        <a:bodyPr/>
        <a:lstStyle/>
        <a:p>
          <a:endParaRPr lang="en-US"/>
        </a:p>
      </dgm:t>
    </dgm:pt>
    <dgm:pt modelId="{DE41FEC8-8F21-4FB0-8977-2032B6175F17}" type="pres">
      <dgm:prSet presAssocID="{CA21DD1C-7E8C-46D5-8DEA-1CFB8F46C027}" presName="parTrans" presStyleLbl="bgSibTrans2D1" presStyleIdx="3" presStyleCnt="6"/>
      <dgm:spPr/>
      <dgm:t>
        <a:bodyPr/>
        <a:lstStyle/>
        <a:p>
          <a:endParaRPr lang="en-US"/>
        </a:p>
      </dgm:t>
    </dgm:pt>
    <dgm:pt modelId="{772F5BF9-1404-488A-A33C-37315AE9801B}" type="pres">
      <dgm:prSet presAssocID="{9878B825-8117-4753-A7BE-31459DDE9EAD}" presName="node" presStyleLbl="node1" presStyleIdx="3" presStyleCnt="6">
        <dgm:presLayoutVars>
          <dgm:bulletEnabled val="1"/>
        </dgm:presLayoutVars>
      </dgm:prSet>
      <dgm:spPr/>
      <dgm:t>
        <a:bodyPr/>
        <a:lstStyle/>
        <a:p>
          <a:endParaRPr lang="en-US"/>
        </a:p>
      </dgm:t>
    </dgm:pt>
    <dgm:pt modelId="{36A9AE04-14B2-4BB6-8505-62CE77ABBB51}" type="pres">
      <dgm:prSet presAssocID="{FA93A7E7-A28D-4B51-A06E-5AFD94F070E5}" presName="parTrans" presStyleLbl="bgSibTrans2D1" presStyleIdx="4" presStyleCnt="6"/>
      <dgm:spPr/>
      <dgm:t>
        <a:bodyPr/>
        <a:lstStyle/>
        <a:p>
          <a:endParaRPr lang="en-US"/>
        </a:p>
      </dgm:t>
    </dgm:pt>
    <dgm:pt modelId="{BA3530C3-A8BC-4EF0-8673-346FB496CE82}" type="pres">
      <dgm:prSet presAssocID="{373F306E-EDEB-4438-9BD5-AD4304377878}" presName="node" presStyleLbl="node1" presStyleIdx="4" presStyleCnt="6">
        <dgm:presLayoutVars>
          <dgm:bulletEnabled val="1"/>
        </dgm:presLayoutVars>
      </dgm:prSet>
      <dgm:spPr/>
      <dgm:t>
        <a:bodyPr/>
        <a:lstStyle/>
        <a:p>
          <a:endParaRPr lang="en-US"/>
        </a:p>
      </dgm:t>
    </dgm:pt>
    <dgm:pt modelId="{569DE464-59E8-4BCD-A5E6-71CF29D5A8AC}" type="pres">
      <dgm:prSet presAssocID="{EC083C54-38F0-433D-8714-9A48C308DD93}" presName="parTrans" presStyleLbl="bgSibTrans2D1" presStyleIdx="5" presStyleCnt="6"/>
      <dgm:spPr/>
      <dgm:t>
        <a:bodyPr/>
        <a:lstStyle/>
        <a:p>
          <a:endParaRPr lang="en-US"/>
        </a:p>
      </dgm:t>
    </dgm:pt>
    <dgm:pt modelId="{92E1CF95-4403-4E60-8AE8-7D3E9CD4B0B9}" type="pres">
      <dgm:prSet presAssocID="{0C4AC5E0-9D62-48D7-B200-70BFE2D558E7}" presName="node" presStyleLbl="node1" presStyleIdx="5" presStyleCnt="6">
        <dgm:presLayoutVars>
          <dgm:bulletEnabled val="1"/>
        </dgm:presLayoutVars>
      </dgm:prSet>
      <dgm:spPr/>
      <dgm:t>
        <a:bodyPr/>
        <a:lstStyle/>
        <a:p>
          <a:endParaRPr lang="en-US"/>
        </a:p>
      </dgm:t>
    </dgm:pt>
  </dgm:ptLst>
  <dgm:cxnLst>
    <dgm:cxn modelId="{29DF6397-0BF4-4114-B94C-3590C296A001}" type="presOf" srcId="{8C0B075B-C91A-4DEB-9C07-BFF74C9B310D}" destId="{10BD8329-3097-4BC9-A6E9-B1B4F438CC60}" srcOrd="0" destOrd="0" presId="urn:microsoft.com/office/officeart/2005/8/layout/radial4"/>
    <dgm:cxn modelId="{6F07A29B-DA70-4D62-99E5-8A13245E07B5}" type="presOf" srcId="{8F5EE67D-51E0-4AE8-B82B-031D5DEF20A6}" destId="{2334EF57-FF1F-41CD-AB99-31BCB30586C1}" srcOrd="0" destOrd="0" presId="urn:microsoft.com/office/officeart/2005/8/layout/radial4"/>
    <dgm:cxn modelId="{F6F853F3-1F28-4B4B-928B-52B02847243D}" type="presOf" srcId="{0C4AC5E0-9D62-48D7-B200-70BFE2D558E7}" destId="{92E1CF95-4403-4E60-8AE8-7D3E9CD4B0B9}" srcOrd="0" destOrd="0" presId="urn:microsoft.com/office/officeart/2005/8/layout/radial4"/>
    <dgm:cxn modelId="{54CF1B21-4FDD-4AF9-88C3-452F819D9F10}" srcId="{D819DF27-E3FC-451C-B559-2B0B2695B59C}" destId="{513B6111-31F2-42AA-99AB-40508AD070FD}" srcOrd="1" destOrd="0" parTransId="{7419B078-CD19-427E-8158-05C7C0D2B20D}" sibTransId="{ADA70BCE-D4C4-4CB6-A259-07E521009E9F}"/>
    <dgm:cxn modelId="{AE58879E-0BEC-4A40-8FA5-24950725BA35}" type="presOf" srcId="{D819DF27-E3FC-451C-B559-2B0B2695B59C}" destId="{5DD917F7-4BDA-4586-84B3-5B2DB47FBFF9}" srcOrd="0" destOrd="0" presId="urn:microsoft.com/office/officeart/2005/8/layout/radial4"/>
    <dgm:cxn modelId="{AA4609A5-6590-4363-997F-89C45F02600B}" srcId="{D819DF27-E3FC-451C-B559-2B0B2695B59C}" destId="{1A8F47F5-89BA-4C6F-BA0F-5A6A5B9EC44C}" srcOrd="0" destOrd="0" parTransId="{13C0CDFC-CE52-46EA-9309-7F2ABAB2F8F6}" sibTransId="{A7DBD43B-F43A-41B4-9BEA-8AE4A74DCBFF}"/>
    <dgm:cxn modelId="{7EE98083-07D2-4326-94E3-969D8AA86434}" srcId="{D819DF27-E3FC-451C-B559-2B0B2695B59C}" destId="{373F306E-EDEB-4438-9BD5-AD4304377878}" srcOrd="4" destOrd="0" parTransId="{FA93A7E7-A28D-4B51-A06E-5AFD94F070E5}" sibTransId="{1504A447-ABAF-4022-8E01-0CC05D2D2FB0}"/>
    <dgm:cxn modelId="{8B595FEB-08C9-4905-ABE4-06A17B9D1F74}" type="presOf" srcId="{13C0CDFC-CE52-46EA-9309-7F2ABAB2F8F6}" destId="{DFD5BC33-3E79-4F04-B5AF-8E9750BBDE79}" srcOrd="0" destOrd="0" presId="urn:microsoft.com/office/officeart/2005/8/layout/radial4"/>
    <dgm:cxn modelId="{FC8C19C1-623B-40EA-9124-E164C8E13AC1}" type="presOf" srcId="{7419B078-CD19-427E-8158-05C7C0D2B20D}" destId="{8891E3D6-D834-4FAD-AAB4-73925B7F0379}" srcOrd="0" destOrd="0" presId="urn:microsoft.com/office/officeart/2005/8/layout/radial4"/>
    <dgm:cxn modelId="{254D9589-CCED-404B-ABC2-78AB92FDF89F}" type="presOf" srcId="{1A8F47F5-89BA-4C6F-BA0F-5A6A5B9EC44C}" destId="{103BDA29-9064-48C7-BEDC-ED38522E29EA}" srcOrd="0" destOrd="0" presId="urn:microsoft.com/office/officeart/2005/8/layout/radial4"/>
    <dgm:cxn modelId="{84627CCE-B564-4182-9955-944FF3FE1907}" srcId="{D819DF27-E3FC-451C-B559-2B0B2695B59C}" destId="{9878B825-8117-4753-A7BE-31459DDE9EAD}" srcOrd="3" destOrd="0" parTransId="{CA21DD1C-7E8C-46D5-8DEA-1CFB8F46C027}" sibTransId="{FDC13FC4-E5C2-4ADD-80E6-15DD993C5002}"/>
    <dgm:cxn modelId="{B487841F-D551-4E95-902B-C8537509334C}" type="presOf" srcId="{A5B2817B-8070-4003-A613-1731DA565114}" destId="{8FB7767E-A294-4F19-9AAB-BDDF713C6A63}" srcOrd="0" destOrd="0" presId="urn:microsoft.com/office/officeart/2005/8/layout/radial4"/>
    <dgm:cxn modelId="{22D1CB56-66B4-41FB-9807-8E0F96623FB1}" srcId="{D819DF27-E3FC-451C-B559-2B0B2695B59C}" destId="{A5B2817B-8070-4003-A613-1731DA565114}" srcOrd="2" destOrd="0" parTransId="{8F5EE67D-51E0-4AE8-B82B-031D5DEF20A6}" sibTransId="{15DE90AE-669B-4E29-A374-A9AD484B16ED}"/>
    <dgm:cxn modelId="{BEB1F8B3-981B-4950-89A0-DD7F06B002CE}" type="presOf" srcId="{EC083C54-38F0-433D-8714-9A48C308DD93}" destId="{569DE464-59E8-4BCD-A5E6-71CF29D5A8AC}" srcOrd="0" destOrd="0" presId="urn:microsoft.com/office/officeart/2005/8/layout/radial4"/>
    <dgm:cxn modelId="{7F5B9D60-CAC2-4430-95CA-415C11463C55}" type="presOf" srcId="{513B6111-31F2-42AA-99AB-40508AD070FD}" destId="{92B1EB90-86AC-4F60-9424-70A3DB685E05}" srcOrd="0" destOrd="0" presId="urn:microsoft.com/office/officeart/2005/8/layout/radial4"/>
    <dgm:cxn modelId="{EA91689E-A286-4ABC-8A74-47B4B24AF47B}" srcId="{8C0B075B-C91A-4DEB-9C07-BFF74C9B310D}" destId="{D819DF27-E3FC-451C-B559-2B0B2695B59C}" srcOrd="0" destOrd="0" parTransId="{A4D057CC-7613-4FBD-84AF-9820612C0616}" sibTransId="{111E0526-80A9-4694-99CA-A1880FC6E9EE}"/>
    <dgm:cxn modelId="{245ED8FA-20A4-491A-BE21-5C89D45F7817}" type="presOf" srcId="{373F306E-EDEB-4438-9BD5-AD4304377878}" destId="{BA3530C3-A8BC-4EF0-8673-346FB496CE82}" srcOrd="0" destOrd="0" presId="urn:microsoft.com/office/officeart/2005/8/layout/radial4"/>
    <dgm:cxn modelId="{42CC42B6-5511-48FF-ADE0-EE5FFBBB6975}" srcId="{D819DF27-E3FC-451C-B559-2B0B2695B59C}" destId="{0C4AC5E0-9D62-48D7-B200-70BFE2D558E7}" srcOrd="5" destOrd="0" parTransId="{EC083C54-38F0-433D-8714-9A48C308DD93}" sibTransId="{7AB98ECD-F464-4E0A-83E1-8BA4F4E35237}"/>
    <dgm:cxn modelId="{860775C6-C794-41FC-BB84-795BC7D8CA27}" type="presOf" srcId="{9878B825-8117-4753-A7BE-31459DDE9EAD}" destId="{772F5BF9-1404-488A-A33C-37315AE9801B}" srcOrd="0" destOrd="0" presId="urn:microsoft.com/office/officeart/2005/8/layout/radial4"/>
    <dgm:cxn modelId="{5FB6E15B-2FD8-40DE-8060-49D49DAD59CA}" type="presOf" srcId="{CA21DD1C-7E8C-46D5-8DEA-1CFB8F46C027}" destId="{DE41FEC8-8F21-4FB0-8977-2032B6175F17}" srcOrd="0" destOrd="0" presId="urn:microsoft.com/office/officeart/2005/8/layout/radial4"/>
    <dgm:cxn modelId="{7AB4AED5-B4BD-449A-AA1A-8E1F267DC182}" type="presOf" srcId="{FA93A7E7-A28D-4B51-A06E-5AFD94F070E5}" destId="{36A9AE04-14B2-4BB6-8505-62CE77ABBB51}" srcOrd="0" destOrd="0" presId="urn:microsoft.com/office/officeart/2005/8/layout/radial4"/>
    <dgm:cxn modelId="{CF7B2161-D7FB-4D3F-BF8A-9470931BA48B}" type="presParOf" srcId="{10BD8329-3097-4BC9-A6E9-B1B4F438CC60}" destId="{5DD917F7-4BDA-4586-84B3-5B2DB47FBFF9}" srcOrd="0" destOrd="0" presId="urn:microsoft.com/office/officeart/2005/8/layout/radial4"/>
    <dgm:cxn modelId="{6D2AB2BA-F664-4FFE-BE62-44C615F84334}" type="presParOf" srcId="{10BD8329-3097-4BC9-A6E9-B1B4F438CC60}" destId="{DFD5BC33-3E79-4F04-B5AF-8E9750BBDE79}" srcOrd="1" destOrd="0" presId="urn:microsoft.com/office/officeart/2005/8/layout/radial4"/>
    <dgm:cxn modelId="{32861DE5-529F-4339-B657-E3E3FF07D8AF}" type="presParOf" srcId="{10BD8329-3097-4BC9-A6E9-B1B4F438CC60}" destId="{103BDA29-9064-48C7-BEDC-ED38522E29EA}" srcOrd="2" destOrd="0" presId="urn:microsoft.com/office/officeart/2005/8/layout/radial4"/>
    <dgm:cxn modelId="{EE9389EC-9F73-4DEC-BEB3-6B0FBD74F2A5}" type="presParOf" srcId="{10BD8329-3097-4BC9-A6E9-B1B4F438CC60}" destId="{8891E3D6-D834-4FAD-AAB4-73925B7F0379}" srcOrd="3" destOrd="0" presId="urn:microsoft.com/office/officeart/2005/8/layout/radial4"/>
    <dgm:cxn modelId="{DA2A6FDE-B98E-47A9-BDBB-A316F4655191}" type="presParOf" srcId="{10BD8329-3097-4BC9-A6E9-B1B4F438CC60}" destId="{92B1EB90-86AC-4F60-9424-70A3DB685E05}" srcOrd="4" destOrd="0" presId="urn:microsoft.com/office/officeart/2005/8/layout/radial4"/>
    <dgm:cxn modelId="{6BC88FF1-F71F-4FF5-A224-365E64094823}" type="presParOf" srcId="{10BD8329-3097-4BC9-A6E9-B1B4F438CC60}" destId="{2334EF57-FF1F-41CD-AB99-31BCB30586C1}" srcOrd="5" destOrd="0" presId="urn:microsoft.com/office/officeart/2005/8/layout/radial4"/>
    <dgm:cxn modelId="{60894EF1-548B-4994-9F0B-08EC5F47B40D}" type="presParOf" srcId="{10BD8329-3097-4BC9-A6E9-B1B4F438CC60}" destId="{8FB7767E-A294-4F19-9AAB-BDDF713C6A63}" srcOrd="6" destOrd="0" presId="urn:microsoft.com/office/officeart/2005/8/layout/radial4"/>
    <dgm:cxn modelId="{EEE41B7E-0C51-4F2C-A825-0AE80698F0D8}" type="presParOf" srcId="{10BD8329-3097-4BC9-A6E9-B1B4F438CC60}" destId="{DE41FEC8-8F21-4FB0-8977-2032B6175F17}" srcOrd="7" destOrd="0" presId="urn:microsoft.com/office/officeart/2005/8/layout/radial4"/>
    <dgm:cxn modelId="{0787FDB4-6395-46C4-B4E6-8E8196CF5007}" type="presParOf" srcId="{10BD8329-3097-4BC9-A6E9-B1B4F438CC60}" destId="{772F5BF9-1404-488A-A33C-37315AE9801B}" srcOrd="8" destOrd="0" presId="urn:microsoft.com/office/officeart/2005/8/layout/radial4"/>
    <dgm:cxn modelId="{AA7F7556-8472-42C1-A99A-3BC5DF348225}" type="presParOf" srcId="{10BD8329-3097-4BC9-A6E9-B1B4F438CC60}" destId="{36A9AE04-14B2-4BB6-8505-62CE77ABBB51}" srcOrd="9" destOrd="0" presId="urn:microsoft.com/office/officeart/2005/8/layout/radial4"/>
    <dgm:cxn modelId="{574D5F97-C65E-4605-8BD9-05F503ED4BF9}" type="presParOf" srcId="{10BD8329-3097-4BC9-A6E9-B1B4F438CC60}" destId="{BA3530C3-A8BC-4EF0-8673-346FB496CE82}" srcOrd="10" destOrd="0" presId="urn:microsoft.com/office/officeart/2005/8/layout/radial4"/>
    <dgm:cxn modelId="{E9CE84ED-E856-4F73-92DE-11EE3446BDA1}" type="presParOf" srcId="{10BD8329-3097-4BC9-A6E9-B1B4F438CC60}" destId="{569DE464-59E8-4BCD-A5E6-71CF29D5A8AC}" srcOrd="11" destOrd="0" presId="urn:microsoft.com/office/officeart/2005/8/layout/radial4"/>
    <dgm:cxn modelId="{7D2C030D-A74C-48CA-8B11-19809722F989}" type="presParOf" srcId="{10BD8329-3097-4BC9-A6E9-B1B4F438CC60}" destId="{92E1CF95-4403-4E60-8AE8-7D3E9CD4B0B9}"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0B075B-C91A-4DEB-9C07-BFF74C9B310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819DF27-E3FC-451C-B559-2B0B2695B59C}">
      <dgm:prSet phldrT="[Text]"/>
      <dgm:spPr/>
      <dgm:t>
        <a:bodyPr/>
        <a:lstStyle/>
        <a:p>
          <a:r>
            <a:rPr lang="en-US" dirty="0"/>
            <a:t>Health and Performance in Extreme Environments</a:t>
          </a:r>
          <a:endParaRPr lang="en-US" dirty="0">
            <a:effectLst>
              <a:outerShdw blurRad="50800" dist="38100" dir="2700000" algn="tl" rotWithShape="0">
                <a:prstClr val="black">
                  <a:alpha val="40000"/>
                </a:prstClr>
              </a:outerShdw>
            </a:effectLst>
          </a:endParaRPr>
        </a:p>
      </dgm:t>
    </dgm:pt>
    <dgm:pt modelId="{A4D057CC-7613-4FBD-84AF-9820612C0616}" type="parTrans" cxnId="{EA91689E-A286-4ABC-8A74-47B4B24AF47B}">
      <dgm:prSet/>
      <dgm:spPr/>
      <dgm:t>
        <a:bodyPr/>
        <a:lstStyle/>
        <a:p>
          <a:endParaRPr lang="en-US"/>
        </a:p>
      </dgm:t>
    </dgm:pt>
    <dgm:pt modelId="{111E0526-80A9-4694-99CA-A1880FC6E9EE}" type="sibTrans" cxnId="{EA91689E-A286-4ABC-8A74-47B4B24AF47B}">
      <dgm:prSet/>
      <dgm:spPr/>
      <dgm:t>
        <a:bodyPr/>
        <a:lstStyle/>
        <a:p>
          <a:endParaRPr lang="en-US"/>
        </a:p>
      </dgm:t>
    </dgm:pt>
    <dgm:pt modelId="{1A8F47F5-89BA-4C6F-BA0F-5A6A5B9EC44C}">
      <dgm:prSet phldrT="[Text]"/>
      <dgm:spPr/>
      <dgm:t>
        <a:bodyPr/>
        <a:lstStyle/>
        <a:p>
          <a:r>
            <a:rPr lang="en-US" dirty="0"/>
            <a:t>Human Resilience</a:t>
          </a:r>
        </a:p>
      </dgm:t>
    </dgm:pt>
    <dgm:pt modelId="{13C0CDFC-CE52-46EA-9309-7F2ABAB2F8F6}" type="parTrans" cxnId="{AA4609A5-6590-4363-997F-89C45F02600B}">
      <dgm:prSet/>
      <dgm:spPr/>
      <dgm:t>
        <a:bodyPr/>
        <a:lstStyle/>
        <a:p>
          <a:endParaRPr lang="en-US"/>
        </a:p>
      </dgm:t>
    </dgm:pt>
    <dgm:pt modelId="{A7DBD43B-F43A-41B4-9BEA-8AE4A74DCBFF}" type="sibTrans" cxnId="{AA4609A5-6590-4363-997F-89C45F02600B}">
      <dgm:prSet/>
      <dgm:spPr/>
      <dgm:t>
        <a:bodyPr/>
        <a:lstStyle/>
        <a:p>
          <a:endParaRPr lang="en-US"/>
        </a:p>
      </dgm:t>
    </dgm:pt>
    <dgm:pt modelId="{513B6111-31F2-42AA-99AB-40508AD070FD}">
      <dgm:prSet phldrT="[Text]"/>
      <dgm:spPr/>
      <dgm:t>
        <a:bodyPr/>
        <a:lstStyle/>
        <a:p>
          <a:r>
            <a:rPr lang="en-US" dirty="0"/>
            <a:t>Performance Training</a:t>
          </a:r>
        </a:p>
      </dgm:t>
    </dgm:pt>
    <dgm:pt modelId="{7419B078-CD19-427E-8158-05C7C0D2B20D}" type="parTrans" cxnId="{54CF1B21-4FDD-4AF9-88C3-452F819D9F10}">
      <dgm:prSet/>
      <dgm:spPr/>
      <dgm:t>
        <a:bodyPr/>
        <a:lstStyle/>
        <a:p>
          <a:endParaRPr lang="en-US"/>
        </a:p>
      </dgm:t>
    </dgm:pt>
    <dgm:pt modelId="{ADA70BCE-D4C4-4CB6-A259-07E521009E9F}" type="sibTrans" cxnId="{54CF1B21-4FDD-4AF9-88C3-452F819D9F10}">
      <dgm:prSet/>
      <dgm:spPr/>
      <dgm:t>
        <a:bodyPr/>
        <a:lstStyle/>
        <a:p>
          <a:endParaRPr lang="en-US"/>
        </a:p>
      </dgm:t>
    </dgm:pt>
    <dgm:pt modelId="{9335EB79-A879-4FD1-B48E-21E02445823E}">
      <dgm:prSet phldrT="[Text]"/>
      <dgm:spPr/>
      <dgm:t>
        <a:bodyPr/>
        <a:lstStyle/>
        <a:p>
          <a:r>
            <a:rPr lang="en-US" dirty="0"/>
            <a:t>Occupational Research &amp; Performance</a:t>
          </a:r>
        </a:p>
      </dgm:t>
    </dgm:pt>
    <dgm:pt modelId="{B7C18005-102A-412D-9822-E6DD540A0A5A}" type="parTrans" cxnId="{194A7F58-2D7D-4717-9F48-D108B463623C}">
      <dgm:prSet/>
      <dgm:spPr/>
      <dgm:t>
        <a:bodyPr/>
        <a:lstStyle/>
        <a:p>
          <a:endParaRPr lang="en-US"/>
        </a:p>
      </dgm:t>
    </dgm:pt>
    <dgm:pt modelId="{3692E236-9C7B-47D2-93AD-797BC03032CD}" type="sibTrans" cxnId="{194A7F58-2D7D-4717-9F48-D108B463623C}">
      <dgm:prSet/>
      <dgm:spPr/>
      <dgm:t>
        <a:bodyPr/>
        <a:lstStyle/>
        <a:p>
          <a:endParaRPr lang="en-US"/>
        </a:p>
      </dgm:t>
    </dgm:pt>
    <dgm:pt modelId="{A5B2817B-8070-4003-A613-1731DA565114}">
      <dgm:prSet phldrT="[Text]"/>
      <dgm:spPr/>
      <dgm:t>
        <a:bodyPr/>
        <a:lstStyle/>
        <a:p>
          <a:r>
            <a:rPr lang="en-US" dirty="0"/>
            <a:t>Biomechanics &amp; Engineering</a:t>
          </a:r>
        </a:p>
      </dgm:t>
    </dgm:pt>
    <dgm:pt modelId="{8F5EE67D-51E0-4AE8-B82B-031D5DEF20A6}" type="parTrans" cxnId="{22D1CB56-66B4-41FB-9807-8E0F96623FB1}">
      <dgm:prSet/>
      <dgm:spPr/>
      <dgm:t>
        <a:bodyPr/>
        <a:lstStyle/>
        <a:p>
          <a:endParaRPr lang="en-US"/>
        </a:p>
      </dgm:t>
    </dgm:pt>
    <dgm:pt modelId="{15DE90AE-669B-4E29-A374-A9AD484B16ED}" type="sibTrans" cxnId="{22D1CB56-66B4-41FB-9807-8E0F96623FB1}">
      <dgm:prSet/>
      <dgm:spPr/>
      <dgm:t>
        <a:bodyPr/>
        <a:lstStyle/>
        <a:p>
          <a:endParaRPr lang="en-US"/>
        </a:p>
      </dgm:t>
    </dgm:pt>
    <dgm:pt modelId="{9878B825-8117-4753-A7BE-31459DDE9EAD}">
      <dgm:prSet phldrT="[Text]"/>
      <dgm:spPr/>
      <dgm:t>
        <a:bodyPr/>
        <a:lstStyle/>
        <a:p>
          <a:r>
            <a:rPr lang="en-US" dirty="0"/>
            <a:t>Environmental Physiology</a:t>
          </a:r>
        </a:p>
      </dgm:t>
    </dgm:pt>
    <dgm:pt modelId="{CA21DD1C-7E8C-46D5-8DEA-1CFB8F46C027}" type="parTrans" cxnId="{84627CCE-B564-4182-9955-944FF3FE1907}">
      <dgm:prSet/>
      <dgm:spPr/>
      <dgm:t>
        <a:bodyPr/>
        <a:lstStyle/>
        <a:p>
          <a:endParaRPr lang="en-US"/>
        </a:p>
      </dgm:t>
    </dgm:pt>
    <dgm:pt modelId="{FDC13FC4-E5C2-4ADD-80E6-15DD993C5002}" type="sibTrans" cxnId="{84627CCE-B564-4182-9955-944FF3FE1907}">
      <dgm:prSet/>
      <dgm:spPr/>
      <dgm:t>
        <a:bodyPr/>
        <a:lstStyle/>
        <a:p>
          <a:endParaRPr lang="en-US"/>
        </a:p>
      </dgm:t>
    </dgm:pt>
    <dgm:pt modelId="{0C4AC5E0-9D62-48D7-B200-70BFE2D558E7}">
      <dgm:prSet phldrT="[Text]"/>
      <dgm:spPr/>
      <dgm:t>
        <a:bodyPr/>
        <a:lstStyle/>
        <a:p>
          <a:r>
            <a:rPr lang="en-US" dirty="0"/>
            <a:t>Medical Clinics</a:t>
          </a:r>
        </a:p>
      </dgm:t>
    </dgm:pt>
    <dgm:pt modelId="{EC083C54-38F0-433D-8714-9A48C308DD93}" type="parTrans" cxnId="{42CC42B6-5511-48FF-ADE0-EE5FFBBB6975}">
      <dgm:prSet/>
      <dgm:spPr/>
      <dgm:t>
        <a:bodyPr/>
        <a:lstStyle/>
        <a:p>
          <a:endParaRPr lang="en-US"/>
        </a:p>
      </dgm:t>
    </dgm:pt>
    <dgm:pt modelId="{7AB98ECD-F464-4E0A-83E1-8BA4F4E35237}" type="sibTrans" cxnId="{42CC42B6-5511-48FF-ADE0-EE5FFBBB6975}">
      <dgm:prSet/>
      <dgm:spPr/>
      <dgm:t>
        <a:bodyPr/>
        <a:lstStyle/>
        <a:p>
          <a:endParaRPr lang="en-US"/>
        </a:p>
      </dgm:t>
    </dgm:pt>
    <dgm:pt modelId="{8694D93F-8C6B-4CBB-92BD-A48E6CCA5BE5}">
      <dgm:prSet phldrT="[Text]"/>
      <dgm:spPr/>
      <dgm:t>
        <a:bodyPr/>
        <a:lstStyle/>
        <a:p>
          <a:r>
            <a:rPr lang="en-US" dirty="0"/>
            <a:t>Sports Nutrition</a:t>
          </a:r>
        </a:p>
      </dgm:t>
    </dgm:pt>
    <dgm:pt modelId="{72A021C0-1E9F-4B50-9232-BB3194249DDD}" type="parTrans" cxnId="{DAB90A36-1A43-4A97-B51A-7631C84D258D}">
      <dgm:prSet/>
      <dgm:spPr/>
      <dgm:t>
        <a:bodyPr/>
        <a:lstStyle/>
        <a:p>
          <a:endParaRPr lang="en-US"/>
        </a:p>
      </dgm:t>
    </dgm:pt>
    <dgm:pt modelId="{73AC39FB-9D92-4059-844B-170544ADBA73}" type="sibTrans" cxnId="{DAB90A36-1A43-4A97-B51A-7631C84D258D}">
      <dgm:prSet/>
      <dgm:spPr/>
      <dgm:t>
        <a:bodyPr/>
        <a:lstStyle/>
        <a:p>
          <a:endParaRPr lang="en-US"/>
        </a:p>
      </dgm:t>
    </dgm:pt>
    <dgm:pt modelId="{10BD8329-3097-4BC9-A6E9-B1B4F438CC60}" type="pres">
      <dgm:prSet presAssocID="{8C0B075B-C91A-4DEB-9C07-BFF74C9B310D}" presName="cycle" presStyleCnt="0">
        <dgm:presLayoutVars>
          <dgm:chMax val="1"/>
          <dgm:dir/>
          <dgm:animLvl val="ctr"/>
          <dgm:resizeHandles val="exact"/>
        </dgm:presLayoutVars>
      </dgm:prSet>
      <dgm:spPr/>
      <dgm:t>
        <a:bodyPr/>
        <a:lstStyle/>
        <a:p>
          <a:endParaRPr lang="en-US"/>
        </a:p>
      </dgm:t>
    </dgm:pt>
    <dgm:pt modelId="{5DD917F7-4BDA-4586-84B3-5B2DB47FBFF9}" type="pres">
      <dgm:prSet presAssocID="{D819DF27-E3FC-451C-B559-2B0B2695B59C}" presName="centerShape" presStyleLbl="node0" presStyleIdx="0" presStyleCnt="1"/>
      <dgm:spPr/>
      <dgm:t>
        <a:bodyPr/>
        <a:lstStyle/>
        <a:p>
          <a:endParaRPr lang="en-US"/>
        </a:p>
      </dgm:t>
    </dgm:pt>
    <dgm:pt modelId="{052B3EEE-B5AA-4984-8486-ACE7CCE5EF5C}" type="pres">
      <dgm:prSet presAssocID="{B7C18005-102A-412D-9822-E6DD540A0A5A}" presName="parTrans" presStyleLbl="bgSibTrans2D1" presStyleIdx="0" presStyleCnt="7"/>
      <dgm:spPr/>
      <dgm:t>
        <a:bodyPr/>
        <a:lstStyle/>
        <a:p>
          <a:endParaRPr lang="en-US"/>
        </a:p>
      </dgm:t>
    </dgm:pt>
    <dgm:pt modelId="{FB6E2BA6-9B95-43F1-8DEB-6C7B3DA140F8}" type="pres">
      <dgm:prSet presAssocID="{9335EB79-A879-4FD1-B48E-21E02445823E}" presName="node" presStyleLbl="node1" presStyleIdx="0" presStyleCnt="7">
        <dgm:presLayoutVars>
          <dgm:bulletEnabled val="1"/>
        </dgm:presLayoutVars>
      </dgm:prSet>
      <dgm:spPr/>
      <dgm:t>
        <a:bodyPr/>
        <a:lstStyle/>
        <a:p>
          <a:endParaRPr lang="en-US"/>
        </a:p>
      </dgm:t>
    </dgm:pt>
    <dgm:pt modelId="{DFD5BC33-3E79-4F04-B5AF-8E9750BBDE79}" type="pres">
      <dgm:prSet presAssocID="{13C0CDFC-CE52-46EA-9309-7F2ABAB2F8F6}" presName="parTrans" presStyleLbl="bgSibTrans2D1" presStyleIdx="1" presStyleCnt="7"/>
      <dgm:spPr/>
      <dgm:t>
        <a:bodyPr/>
        <a:lstStyle/>
        <a:p>
          <a:endParaRPr lang="en-US"/>
        </a:p>
      </dgm:t>
    </dgm:pt>
    <dgm:pt modelId="{103BDA29-9064-48C7-BEDC-ED38522E29EA}" type="pres">
      <dgm:prSet presAssocID="{1A8F47F5-89BA-4C6F-BA0F-5A6A5B9EC44C}" presName="node" presStyleLbl="node1" presStyleIdx="1" presStyleCnt="7">
        <dgm:presLayoutVars>
          <dgm:bulletEnabled val="1"/>
        </dgm:presLayoutVars>
      </dgm:prSet>
      <dgm:spPr/>
      <dgm:t>
        <a:bodyPr/>
        <a:lstStyle/>
        <a:p>
          <a:endParaRPr lang="en-US"/>
        </a:p>
      </dgm:t>
    </dgm:pt>
    <dgm:pt modelId="{8891E3D6-D834-4FAD-AAB4-73925B7F0379}" type="pres">
      <dgm:prSet presAssocID="{7419B078-CD19-427E-8158-05C7C0D2B20D}" presName="parTrans" presStyleLbl="bgSibTrans2D1" presStyleIdx="2" presStyleCnt="7"/>
      <dgm:spPr/>
      <dgm:t>
        <a:bodyPr/>
        <a:lstStyle/>
        <a:p>
          <a:endParaRPr lang="en-US"/>
        </a:p>
      </dgm:t>
    </dgm:pt>
    <dgm:pt modelId="{92B1EB90-86AC-4F60-9424-70A3DB685E05}" type="pres">
      <dgm:prSet presAssocID="{513B6111-31F2-42AA-99AB-40508AD070FD}" presName="node" presStyleLbl="node1" presStyleIdx="2" presStyleCnt="7">
        <dgm:presLayoutVars>
          <dgm:bulletEnabled val="1"/>
        </dgm:presLayoutVars>
      </dgm:prSet>
      <dgm:spPr/>
      <dgm:t>
        <a:bodyPr/>
        <a:lstStyle/>
        <a:p>
          <a:endParaRPr lang="en-US"/>
        </a:p>
      </dgm:t>
    </dgm:pt>
    <dgm:pt modelId="{2334EF57-FF1F-41CD-AB99-31BCB30586C1}" type="pres">
      <dgm:prSet presAssocID="{8F5EE67D-51E0-4AE8-B82B-031D5DEF20A6}" presName="parTrans" presStyleLbl="bgSibTrans2D1" presStyleIdx="3" presStyleCnt="7"/>
      <dgm:spPr/>
      <dgm:t>
        <a:bodyPr/>
        <a:lstStyle/>
        <a:p>
          <a:endParaRPr lang="en-US"/>
        </a:p>
      </dgm:t>
    </dgm:pt>
    <dgm:pt modelId="{8FB7767E-A294-4F19-9AAB-BDDF713C6A63}" type="pres">
      <dgm:prSet presAssocID="{A5B2817B-8070-4003-A613-1731DA565114}" presName="node" presStyleLbl="node1" presStyleIdx="3" presStyleCnt="7">
        <dgm:presLayoutVars>
          <dgm:bulletEnabled val="1"/>
        </dgm:presLayoutVars>
      </dgm:prSet>
      <dgm:spPr/>
      <dgm:t>
        <a:bodyPr/>
        <a:lstStyle/>
        <a:p>
          <a:endParaRPr lang="en-US"/>
        </a:p>
      </dgm:t>
    </dgm:pt>
    <dgm:pt modelId="{DE41FEC8-8F21-4FB0-8977-2032B6175F17}" type="pres">
      <dgm:prSet presAssocID="{CA21DD1C-7E8C-46D5-8DEA-1CFB8F46C027}" presName="parTrans" presStyleLbl="bgSibTrans2D1" presStyleIdx="4" presStyleCnt="7"/>
      <dgm:spPr/>
      <dgm:t>
        <a:bodyPr/>
        <a:lstStyle/>
        <a:p>
          <a:endParaRPr lang="en-US"/>
        </a:p>
      </dgm:t>
    </dgm:pt>
    <dgm:pt modelId="{772F5BF9-1404-488A-A33C-37315AE9801B}" type="pres">
      <dgm:prSet presAssocID="{9878B825-8117-4753-A7BE-31459DDE9EAD}" presName="node" presStyleLbl="node1" presStyleIdx="4" presStyleCnt="7">
        <dgm:presLayoutVars>
          <dgm:bulletEnabled val="1"/>
        </dgm:presLayoutVars>
      </dgm:prSet>
      <dgm:spPr/>
      <dgm:t>
        <a:bodyPr/>
        <a:lstStyle/>
        <a:p>
          <a:endParaRPr lang="en-US"/>
        </a:p>
      </dgm:t>
    </dgm:pt>
    <dgm:pt modelId="{02FD3434-350A-4382-8B55-F486BC42E304}" type="pres">
      <dgm:prSet presAssocID="{72A021C0-1E9F-4B50-9232-BB3194249DDD}" presName="parTrans" presStyleLbl="bgSibTrans2D1" presStyleIdx="5" presStyleCnt="7"/>
      <dgm:spPr/>
      <dgm:t>
        <a:bodyPr/>
        <a:lstStyle/>
        <a:p>
          <a:endParaRPr lang="en-US"/>
        </a:p>
      </dgm:t>
    </dgm:pt>
    <dgm:pt modelId="{55391CF3-4B40-4D4B-8BDE-A6DC92962588}" type="pres">
      <dgm:prSet presAssocID="{8694D93F-8C6B-4CBB-92BD-A48E6CCA5BE5}" presName="node" presStyleLbl="node1" presStyleIdx="5" presStyleCnt="7">
        <dgm:presLayoutVars>
          <dgm:bulletEnabled val="1"/>
        </dgm:presLayoutVars>
      </dgm:prSet>
      <dgm:spPr/>
      <dgm:t>
        <a:bodyPr/>
        <a:lstStyle/>
        <a:p>
          <a:endParaRPr lang="en-US"/>
        </a:p>
      </dgm:t>
    </dgm:pt>
    <dgm:pt modelId="{569DE464-59E8-4BCD-A5E6-71CF29D5A8AC}" type="pres">
      <dgm:prSet presAssocID="{EC083C54-38F0-433D-8714-9A48C308DD93}" presName="parTrans" presStyleLbl="bgSibTrans2D1" presStyleIdx="6" presStyleCnt="7"/>
      <dgm:spPr/>
      <dgm:t>
        <a:bodyPr/>
        <a:lstStyle/>
        <a:p>
          <a:endParaRPr lang="en-US"/>
        </a:p>
      </dgm:t>
    </dgm:pt>
    <dgm:pt modelId="{92E1CF95-4403-4E60-8AE8-7D3E9CD4B0B9}" type="pres">
      <dgm:prSet presAssocID="{0C4AC5E0-9D62-48D7-B200-70BFE2D558E7}" presName="node" presStyleLbl="node1" presStyleIdx="6" presStyleCnt="7">
        <dgm:presLayoutVars>
          <dgm:bulletEnabled val="1"/>
        </dgm:presLayoutVars>
      </dgm:prSet>
      <dgm:spPr/>
      <dgm:t>
        <a:bodyPr/>
        <a:lstStyle/>
        <a:p>
          <a:endParaRPr lang="en-US"/>
        </a:p>
      </dgm:t>
    </dgm:pt>
  </dgm:ptLst>
  <dgm:cxnLst>
    <dgm:cxn modelId="{29DF6397-0BF4-4114-B94C-3590C296A001}" type="presOf" srcId="{8C0B075B-C91A-4DEB-9C07-BFF74C9B310D}" destId="{10BD8329-3097-4BC9-A6E9-B1B4F438CC60}" srcOrd="0" destOrd="0" presId="urn:microsoft.com/office/officeart/2005/8/layout/radial4"/>
    <dgm:cxn modelId="{EC0EB1A7-9D9C-46CE-A2E4-575B803BDE07}" type="presOf" srcId="{8694D93F-8C6B-4CBB-92BD-A48E6CCA5BE5}" destId="{55391CF3-4B40-4D4B-8BDE-A6DC92962588}" srcOrd="0" destOrd="0" presId="urn:microsoft.com/office/officeart/2005/8/layout/radial4"/>
    <dgm:cxn modelId="{6F07A29B-DA70-4D62-99E5-8A13245E07B5}" type="presOf" srcId="{8F5EE67D-51E0-4AE8-B82B-031D5DEF20A6}" destId="{2334EF57-FF1F-41CD-AB99-31BCB30586C1}" srcOrd="0" destOrd="0" presId="urn:microsoft.com/office/officeart/2005/8/layout/radial4"/>
    <dgm:cxn modelId="{F6F853F3-1F28-4B4B-928B-52B02847243D}" type="presOf" srcId="{0C4AC5E0-9D62-48D7-B200-70BFE2D558E7}" destId="{92E1CF95-4403-4E60-8AE8-7D3E9CD4B0B9}" srcOrd="0" destOrd="0" presId="urn:microsoft.com/office/officeart/2005/8/layout/radial4"/>
    <dgm:cxn modelId="{54CF1B21-4FDD-4AF9-88C3-452F819D9F10}" srcId="{D819DF27-E3FC-451C-B559-2B0B2695B59C}" destId="{513B6111-31F2-42AA-99AB-40508AD070FD}" srcOrd="2" destOrd="0" parTransId="{7419B078-CD19-427E-8158-05C7C0D2B20D}" sibTransId="{ADA70BCE-D4C4-4CB6-A259-07E521009E9F}"/>
    <dgm:cxn modelId="{AE58879E-0BEC-4A40-8FA5-24950725BA35}" type="presOf" srcId="{D819DF27-E3FC-451C-B559-2B0B2695B59C}" destId="{5DD917F7-4BDA-4586-84B3-5B2DB47FBFF9}" srcOrd="0" destOrd="0" presId="urn:microsoft.com/office/officeart/2005/8/layout/radial4"/>
    <dgm:cxn modelId="{AA4609A5-6590-4363-997F-89C45F02600B}" srcId="{D819DF27-E3FC-451C-B559-2B0B2695B59C}" destId="{1A8F47F5-89BA-4C6F-BA0F-5A6A5B9EC44C}" srcOrd="1" destOrd="0" parTransId="{13C0CDFC-CE52-46EA-9309-7F2ABAB2F8F6}" sibTransId="{A7DBD43B-F43A-41B4-9BEA-8AE4A74DCBFF}"/>
    <dgm:cxn modelId="{194A7F58-2D7D-4717-9F48-D108B463623C}" srcId="{D819DF27-E3FC-451C-B559-2B0B2695B59C}" destId="{9335EB79-A879-4FD1-B48E-21E02445823E}" srcOrd="0" destOrd="0" parTransId="{B7C18005-102A-412D-9822-E6DD540A0A5A}" sibTransId="{3692E236-9C7B-47D2-93AD-797BC03032CD}"/>
    <dgm:cxn modelId="{DAB90A36-1A43-4A97-B51A-7631C84D258D}" srcId="{D819DF27-E3FC-451C-B559-2B0B2695B59C}" destId="{8694D93F-8C6B-4CBB-92BD-A48E6CCA5BE5}" srcOrd="5" destOrd="0" parTransId="{72A021C0-1E9F-4B50-9232-BB3194249DDD}" sibTransId="{73AC39FB-9D92-4059-844B-170544ADBA73}"/>
    <dgm:cxn modelId="{8B595FEB-08C9-4905-ABE4-06A17B9D1F74}" type="presOf" srcId="{13C0CDFC-CE52-46EA-9309-7F2ABAB2F8F6}" destId="{DFD5BC33-3E79-4F04-B5AF-8E9750BBDE79}" srcOrd="0" destOrd="0" presId="urn:microsoft.com/office/officeart/2005/8/layout/radial4"/>
    <dgm:cxn modelId="{FC8C19C1-623B-40EA-9124-E164C8E13AC1}" type="presOf" srcId="{7419B078-CD19-427E-8158-05C7C0D2B20D}" destId="{8891E3D6-D834-4FAD-AAB4-73925B7F0379}" srcOrd="0" destOrd="0" presId="urn:microsoft.com/office/officeart/2005/8/layout/radial4"/>
    <dgm:cxn modelId="{254D9589-CCED-404B-ABC2-78AB92FDF89F}" type="presOf" srcId="{1A8F47F5-89BA-4C6F-BA0F-5A6A5B9EC44C}" destId="{103BDA29-9064-48C7-BEDC-ED38522E29EA}" srcOrd="0" destOrd="0" presId="urn:microsoft.com/office/officeart/2005/8/layout/radial4"/>
    <dgm:cxn modelId="{84627CCE-B564-4182-9955-944FF3FE1907}" srcId="{D819DF27-E3FC-451C-B559-2B0B2695B59C}" destId="{9878B825-8117-4753-A7BE-31459DDE9EAD}" srcOrd="4" destOrd="0" parTransId="{CA21DD1C-7E8C-46D5-8DEA-1CFB8F46C027}" sibTransId="{FDC13FC4-E5C2-4ADD-80E6-15DD993C5002}"/>
    <dgm:cxn modelId="{C27D815B-5A1B-478F-8F64-D2F9C87E2B49}" type="presOf" srcId="{72A021C0-1E9F-4B50-9232-BB3194249DDD}" destId="{02FD3434-350A-4382-8B55-F486BC42E304}" srcOrd="0" destOrd="0" presId="urn:microsoft.com/office/officeart/2005/8/layout/radial4"/>
    <dgm:cxn modelId="{B487841F-D551-4E95-902B-C8537509334C}" type="presOf" srcId="{A5B2817B-8070-4003-A613-1731DA565114}" destId="{8FB7767E-A294-4F19-9AAB-BDDF713C6A63}" srcOrd="0" destOrd="0" presId="urn:microsoft.com/office/officeart/2005/8/layout/radial4"/>
    <dgm:cxn modelId="{22D1CB56-66B4-41FB-9807-8E0F96623FB1}" srcId="{D819DF27-E3FC-451C-B559-2B0B2695B59C}" destId="{A5B2817B-8070-4003-A613-1731DA565114}" srcOrd="3" destOrd="0" parTransId="{8F5EE67D-51E0-4AE8-B82B-031D5DEF20A6}" sibTransId="{15DE90AE-669B-4E29-A374-A9AD484B16ED}"/>
    <dgm:cxn modelId="{90565EA7-8642-43FA-9309-13B8FA7BB6A2}" type="presOf" srcId="{9335EB79-A879-4FD1-B48E-21E02445823E}" destId="{FB6E2BA6-9B95-43F1-8DEB-6C7B3DA140F8}" srcOrd="0" destOrd="0" presId="urn:microsoft.com/office/officeart/2005/8/layout/radial4"/>
    <dgm:cxn modelId="{BEB1F8B3-981B-4950-89A0-DD7F06B002CE}" type="presOf" srcId="{EC083C54-38F0-433D-8714-9A48C308DD93}" destId="{569DE464-59E8-4BCD-A5E6-71CF29D5A8AC}" srcOrd="0" destOrd="0" presId="urn:microsoft.com/office/officeart/2005/8/layout/radial4"/>
    <dgm:cxn modelId="{CDE6DA72-83D8-4687-8AE5-A286F012C986}" type="presOf" srcId="{B7C18005-102A-412D-9822-E6DD540A0A5A}" destId="{052B3EEE-B5AA-4984-8486-ACE7CCE5EF5C}" srcOrd="0" destOrd="0" presId="urn:microsoft.com/office/officeart/2005/8/layout/radial4"/>
    <dgm:cxn modelId="{7F5B9D60-CAC2-4430-95CA-415C11463C55}" type="presOf" srcId="{513B6111-31F2-42AA-99AB-40508AD070FD}" destId="{92B1EB90-86AC-4F60-9424-70A3DB685E05}" srcOrd="0" destOrd="0" presId="urn:microsoft.com/office/officeart/2005/8/layout/radial4"/>
    <dgm:cxn modelId="{EA91689E-A286-4ABC-8A74-47B4B24AF47B}" srcId="{8C0B075B-C91A-4DEB-9C07-BFF74C9B310D}" destId="{D819DF27-E3FC-451C-B559-2B0B2695B59C}" srcOrd="0" destOrd="0" parTransId="{A4D057CC-7613-4FBD-84AF-9820612C0616}" sibTransId="{111E0526-80A9-4694-99CA-A1880FC6E9EE}"/>
    <dgm:cxn modelId="{42CC42B6-5511-48FF-ADE0-EE5FFBBB6975}" srcId="{D819DF27-E3FC-451C-B559-2B0B2695B59C}" destId="{0C4AC5E0-9D62-48D7-B200-70BFE2D558E7}" srcOrd="6" destOrd="0" parTransId="{EC083C54-38F0-433D-8714-9A48C308DD93}" sibTransId="{7AB98ECD-F464-4E0A-83E1-8BA4F4E35237}"/>
    <dgm:cxn modelId="{860775C6-C794-41FC-BB84-795BC7D8CA27}" type="presOf" srcId="{9878B825-8117-4753-A7BE-31459DDE9EAD}" destId="{772F5BF9-1404-488A-A33C-37315AE9801B}" srcOrd="0" destOrd="0" presId="urn:microsoft.com/office/officeart/2005/8/layout/radial4"/>
    <dgm:cxn modelId="{5FB6E15B-2FD8-40DE-8060-49D49DAD59CA}" type="presOf" srcId="{CA21DD1C-7E8C-46D5-8DEA-1CFB8F46C027}" destId="{DE41FEC8-8F21-4FB0-8977-2032B6175F17}" srcOrd="0" destOrd="0" presId="urn:microsoft.com/office/officeart/2005/8/layout/radial4"/>
    <dgm:cxn modelId="{CF7B2161-D7FB-4D3F-BF8A-9470931BA48B}" type="presParOf" srcId="{10BD8329-3097-4BC9-A6E9-B1B4F438CC60}" destId="{5DD917F7-4BDA-4586-84B3-5B2DB47FBFF9}" srcOrd="0" destOrd="0" presId="urn:microsoft.com/office/officeart/2005/8/layout/radial4"/>
    <dgm:cxn modelId="{E566746D-E260-4B8E-B535-5B921BF828E4}" type="presParOf" srcId="{10BD8329-3097-4BC9-A6E9-B1B4F438CC60}" destId="{052B3EEE-B5AA-4984-8486-ACE7CCE5EF5C}" srcOrd="1" destOrd="0" presId="urn:microsoft.com/office/officeart/2005/8/layout/radial4"/>
    <dgm:cxn modelId="{C5B6BBE3-7825-4D82-9663-FE6ACF549B19}" type="presParOf" srcId="{10BD8329-3097-4BC9-A6E9-B1B4F438CC60}" destId="{FB6E2BA6-9B95-43F1-8DEB-6C7B3DA140F8}" srcOrd="2" destOrd="0" presId="urn:microsoft.com/office/officeart/2005/8/layout/radial4"/>
    <dgm:cxn modelId="{6D2AB2BA-F664-4FFE-BE62-44C615F84334}" type="presParOf" srcId="{10BD8329-3097-4BC9-A6E9-B1B4F438CC60}" destId="{DFD5BC33-3E79-4F04-B5AF-8E9750BBDE79}" srcOrd="3" destOrd="0" presId="urn:microsoft.com/office/officeart/2005/8/layout/radial4"/>
    <dgm:cxn modelId="{32861DE5-529F-4339-B657-E3E3FF07D8AF}" type="presParOf" srcId="{10BD8329-3097-4BC9-A6E9-B1B4F438CC60}" destId="{103BDA29-9064-48C7-BEDC-ED38522E29EA}" srcOrd="4" destOrd="0" presId="urn:microsoft.com/office/officeart/2005/8/layout/radial4"/>
    <dgm:cxn modelId="{EE9389EC-9F73-4DEC-BEB3-6B0FBD74F2A5}" type="presParOf" srcId="{10BD8329-3097-4BC9-A6E9-B1B4F438CC60}" destId="{8891E3D6-D834-4FAD-AAB4-73925B7F0379}" srcOrd="5" destOrd="0" presId="urn:microsoft.com/office/officeart/2005/8/layout/radial4"/>
    <dgm:cxn modelId="{DA2A6FDE-B98E-47A9-BDBB-A316F4655191}" type="presParOf" srcId="{10BD8329-3097-4BC9-A6E9-B1B4F438CC60}" destId="{92B1EB90-86AC-4F60-9424-70A3DB685E05}" srcOrd="6" destOrd="0" presId="urn:microsoft.com/office/officeart/2005/8/layout/radial4"/>
    <dgm:cxn modelId="{6BC88FF1-F71F-4FF5-A224-365E64094823}" type="presParOf" srcId="{10BD8329-3097-4BC9-A6E9-B1B4F438CC60}" destId="{2334EF57-FF1F-41CD-AB99-31BCB30586C1}" srcOrd="7" destOrd="0" presId="urn:microsoft.com/office/officeart/2005/8/layout/radial4"/>
    <dgm:cxn modelId="{60894EF1-548B-4994-9F0B-08EC5F47B40D}" type="presParOf" srcId="{10BD8329-3097-4BC9-A6E9-B1B4F438CC60}" destId="{8FB7767E-A294-4F19-9AAB-BDDF713C6A63}" srcOrd="8" destOrd="0" presId="urn:microsoft.com/office/officeart/2005/8/layout/radial4"/>
    <dgm:cxn modelId="{EEE41B7E-0C51-4F2C-A825-0AE80698F0D8}" type="presParOf" srcId="{10BD8329-3097-4BC9-A6E9-B1B4F438CC60}" destId="{DE41FEC8-8F21-4FB0-8977-2032B6175F17}" srcOrd="9" destOrd="0" presId="urn:microsoft.com/office/officeart/2005/8/layout/radial4"/>
    <dgm:cxn modelId="{0787FDB4-6395-46C4-B4E6-8E8196CF5007}" type="presParOf" srcId="{10BD8329-3097-4BC9-A6E9-B1B4F438CC60}" destId="{772F5BF9-1404-488A-A33C-37315AE9801B}" srcOrd="10" destOrd="0" presId="urn:microsoft.com/office/officeart/2005/8/layout/radial4"/>
    <dgm:cxn modelId="{90ED9DEF-385B-4248-ABC1-A1790B76C30C}" type="presParOf" srcId="{10BD8329-3097-4BC9-A6E9-B1B4F438CC60}" destId="{02FD3434-350A-4382-8B55-F486BC42E304}" srcOrd="11" destOrd="0" presId="urn:microsoft.com/office/officeart/2005/8/layout/radial4"/>
    <dgm:cxn modelId="{7F2F8147-34D3-48EC-A288-F2923A3BE25C}" type="presParOf" srcId="{10BD8329-3097-4BC9-A6E9-B1B4F438CC60}" destId="{55391CF3-4B40-4D4B-8BDE-A6DC92962588}" srcOrd="12" destOrd="0" presId="urn:microsoft.com/office/officeart/2005/8/layout/radial4"/>
    <dgm:cxn modelId="{E9CE84ED-E856-4F73-92DE-11EE3446BDA1}" type="presParOf" srcId="{10BD8329-3097-4BC9-A6E9-B1B4F438CC60}" destId="{569DE464-59E8-4BCD-A5E6-71CF29D5A8AC}" srcOrd="13" destOrd="0" presId="urn:microsoft.com/office/officeart/2005/8/layout/radial4"/>
    <dgm:cxn modelId="{7D2C030D-A74C-48CA-8B11-19809722F989}" type="presParOf" srcId="{10BD8329-3097-4BC9-A6E9-B1B4F438CC60}" destId="{92E1CF95-4403-4E60-8AE8-7D3E9CD4B0B9}"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B075B-C91A-4DEB-9C07-BFF74C9B310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819DF27-E3FC-451C-B559-2B0B2695B59C}">
      <dgm:prSet phldrT="[Text]"/>
      <dgm:spPr/>
      <dgm:t>
        <a:bodyPr/>
        <a:lstStyle/>
        <a:p>
          <a:r>
            <a:rPr lang="en-US" dirty="0"/>
            <a:t>Military</a:t>
          </a:r>
        </a:p>
        <a:p>
          <a:r>
            <a:rPr lang="en-US" dirty="0"/>
            <a:t>Tactical</a:t>
          </a:r>
        </a:p>
        <a:p>
          <a:r>
            <a:rPr lang="en-US" dirty="0"/>
            <a:t>1</a:t>
          </a:r>
          <a:r>
            <a:rPr lang="en-US" baseline="30000" dirty="0"/>
            <a:t>st</a:t>
          </a:r>
          <a:r>
            <a:rPr lang="en-US" dirty="0"/>
            <a:t> Responders</a:t>
          </a:r>
        </a:p>
        <a:p>
          <a:r>
            <a:rPr lang="en-US" dirty="0"/>
            <a:t>Occupational Athletes</a:t>
          </a:r>
        </a:p>
      </dgm:t>
    </dgm:pt>
    <dgm:pt modelId="{A4D057CC-7613-4FBD-84AF-9820612C0616}" type="parTrans" cxnId="{EA91689E-A286-4ABC-8A74-47B4B24AF47B}">
      <dgm:prSet/>
      <dgm:spPr/>
      <dgm:t>
        <a:bodyPr/>
        <a:lstStyle/>
        <a:p>
          <a:endParaRPr lang="en-US"/>
        </a:p>
      </dgm:t>
    </dgm:pt>
    <dgm:pt modelId="{111E0526-80A9-4694-99CA-A1880FC6E9EE}" type="sibTrans" cxnId="{EA91689E-A286-4ABC-8A74-47B4B24AF47B}">
      <dgm:prSet/>
      <dgm:spPr/>
      <dgm:t>
        <a:bodyPr/>
        <a:lstStyle/>
        <a:p>
          <a:endParaRPr lang="en-US"/>
        </a:p>
      </dgm:t>
    </dgm:pt>
    <dgm:pt modelId="{1A8F47F5-89BA-4C6F-BA0F-5A6A5B9EC44C}">
      <dgm:prSet phldrT="[Text]"/>
      <dgm:spPr/>
      <dgm:t>
        <a:bodyPr/>
        <a:lstStyle/>
        <a:p>
          <a:r>
            <a:rPr lang="en-US" dirty="0"/>
            <a:t>Human Resilience</a:t>
          </a:r>
        </a:p>
      </dgm:t>
    </dgm:pt>
    <dgm:pt modelId="{13C0CDFC-CE52-46EA-9309-7F2ABAB2F8F6}" type="parTrans" cxnId="{AA4609A5-6590-4363-997F-89C45F02600B}">
      <dgm:prSet/>
      <dgm:spPr/>
      <dgm:t>
        <a:bodyPr/>
        <a:lstStyle/>
        <a:p>
          <a:endParaRPr lang="en-US"/>
        </a:p>
      </dgm:t>
    </dgm:pt>
    <dgm:pt modelId="{A7DBD43B-F43A-41B4-9BEA-8AE4A74DCBFF}" type="sibTrans" cxnId="{AA4609A5-6590-4363-997F-89C45F02600B}">
      <dgm:prSet/>
      <dgm:spPr/>
      <dgm:t>
        <a:bodyPr/>
        <a:lstStyle/>
        <a:p>
          <a:endParaRPr lang="en-US"/>
        </a:p>
      </dgm:t>
    </dgm:pt>
    <dgm:pt modelId="{513B6111-31F2-42AA-99AB-40508AD070FD}">
      <dgm:prSet phldrT="[Text]"/>
      <dgm:spPr/>
      <dgm:t>
        <a:bodyPr/>
        <a:lstStyle/>
        <a:p>
          <a:r>
            <a:rPr lang="en-US" dirty="0"/>
            <a:t>Performance and Scenario Training</a:t>
          </a:r>
        </a:p>
      </dgm:t>
    </dgm:pt>
    <dgm:pt modelId="{7419B078-CD19-427E-8158-05C7C0D2B20D}" type="parTrans" cxnId="{54CF1B21-4FDD-4AF9-88C3-452F819D9F10}">
      <dgm:prSet/>
      <dgm:spPr/>
      <dgm:t>
        <a:bodyPr/>
        <a:lstStyle/>
        <a:p>
          <a:endParaRPr lang="en-US"/>
        </a:p>
      </dgm:t>
    </dgm:pt>
    <dgm:pt modelId="{ADA70BCE-D4C4-4CB6-A259-07E521009E9F}" type="sibTrans" cxnId="{54CF1B21-4FDD-4AF9-88C3-452F819D9F10}">
      <dgm:prSet/>
      <dgm:spPr/>
      <dgm:t>
        <a:bodyPr/>
        <a:lstStyle/>
        <a:p>
          <a:endParaRPr lang="en-US"/>
        </a:p>
      </dgm:t>
    </dgm:pt>
    <dgm:pt modelId="{41026BDC-516E-4A37-990E-AFC5B507FE08}">
      <dgm:prSet phldrT="[Text]"/>
      <dgm:spPr/>
      <dgm:t>
        <a:bodyPr/>
        <a:lstStyle/>
        <a:p>
          <a:r>
            <a:rPr lang="en-US" dirty="0"/>
            <a:t>School of Public Affairs</a:t>
          </a:r>
        </a:p>
      </dgm:t>
    </dgm:pt>
    <dgm:pt modelId="{24C16E5E-EBA2-4ACA-B28C-FF62A52253CE}" type="parTrans" cxnId="{3B3A21C7-5F61-4FDD-888F-D82291529950}">
      <dgm:prSet/>
      <dgm:spPr/>
      <dgm:t>
        <a:bodyPr/>
        <a:lstStyle/>
        <a:p>
          <a:endParaRPr lang="en-US"/>
        </a:p>
      </dgm:t>
    </dgm:pt>
    <dgm:pt modelId="{196DD1EC-9F49-402F-868B-E602C6B557CA}" type="sibTrans" cxnId="{3B3A21C7-5F61-4FDD-888F-D82291529950}">
      <dgm:prSet/>
      <dgm:spPr/>
      <dgm:t>
        <a:bodyPr/>
        <a:lstStyle/>
        <a:p>
          <a:endParaRPr lang="en-US"/>
        </a:p>
      </dgm:t>
    </dgm:pt>
    <dgm:pt modelId="{9335EB79-A879-4FD1-B48E-21E02445823E}">
      <dgm:prSet phldrT="[Text]"/>
      <dgm:spPr/>
      <dgm:t>
        <a:bodyPr/>
        <a:lstStyle/>
        <a:p>
          <a:r>
            <a:rPr lang="en-US" dirty="0"/>
            <a:t>Occupational Research &amp; Performance</a:t>
          </a:r>
        </a:p>
      </dgm:t>
    </dgm:pt>
    <dgm:pt modelId="{B7C18005-102A-412D-9822-E6DD540A0A5A}" type="parTrans" cxnId="{194A7F58-2D7D-4717-9F48-D108B463623C}">
      <dgm:prSet/>
      <dgm:spPr/>
      <dgm:t>
        <a:bodyPr/>
        <a:lstStyle/>
        <a:p>
          <a:endParaRPr lang="en-US"/>
        </a:p>
      </dgm:t>
    </dgm:pt>
    <dgm:pt modelId="{3692E236-9C7B-47D2-93AD-797BC03032CD}" type="sibTrans" cxnId="{194A7F58-2D7D-4717-9F48-D108B463623C}">
      <dgm:prSet/>
      <dgm:spPr/>
      <dgm:t>
        <a:bodyPr/>
        <a:lstStyle/>
        <a:p>
          <a:endParaRPr lang="en-US"/>
        </a:p>
      </dgm:t>
    </dgm:pt>
    <dgm:pt modelId="{A5B2817B-8070-4003-A613-1731DA565114}">
      <dgm:prSet phldrT="[Text]"/>
      <dgm:spPr/>
      <dgm:t>
        <a:bodyPr/>
        <a:lstStyle/>
        <a:p>
          <a:r>
            <a:rPr lang="en-US" dirty="0"/>
            <a:t>Biomechanics &amp; Engineering</a:t>
          </a:r>
        </a:p>
      </dgm:t>
    </dgm:pt>
    <dgm:pt modelId="{8F5EE67D-51E0-4AE8-B82B-031D5DEF20A6}" type="parTrans" cxnId="{22D1CB56-66B4-41FB-9807-8E0F96623FB1}">
      <dgm:prSet/>
      <dgm:spPr/>
      <dgm:t>
        <a:bodyPr/>
        <a:lstStyle/>
        <a:p>
          <a:endParaRPr lang="en-US"/>
        </a:p>
      </dgm:t>
    </dgm:pt>
    <dgm:pt modelId="{15DE90AE-669B-4E29-A374-A9AD484B16ED}" type="sibTrans" cxnId="{22D1CB56-66B4-41FB-9807-8E0F96623FB1}">
      <dgm:prSet/>
      <dgm:spPr/>
      <dgm:t>
        <a:bodyPr/>
        <a:lstStyle/>
        <a:p>
          <a:endParaRPr lang="en-US"/>
        </a:p>
      </dgm:t>
    </dgm:pt>
    <dgm:pt modelId="{9878B825-8117-4753-A7BE-31459DDE9EAD}">
      <dgm:prSet phldrT="[Text]"/>
      <dgm:spPr/>
      <dgm:t>
        <a:bodyPr/>
        <a:lstStyle/>
        <a:p>
          <a:r>
            <a:rPr lang="en-US" dirty="0"/>
            <a:t>Environmental Physiology</a:t>
          </a:r>
        </a:p>
      </dgm:t>
    </dgm:pt>
    <dgm:pt modelId="{CA21DD1C-7E8C-46D5-8DEA-1CFB8F46C027}" type="parTrans" cxnId="{84627CCE-B564-4182-9955-944FF3FE1907}">
      <dgm:prSet/>
      <dgm:spPr/>
      <dgm:t>
        <a:bodyPr/>
        <a:lstStyle/>
        <a:p>
          <a:endParaRPr lang="en-US"/>
        </a:p>
      </dgm:t>
    </dgm:pt>
    <dgm:pt modelId="{FDC13FC4-E5C2-4ADD-80E6-15DD993C5002}" type="sibTrans" cxnId="{84627CCE-B564-4182-9955-944FF3FE1907}">
      <dgm:prSet/>
      <dgm:spPr/>
      <dgm:t>
        <a:bodyPr/>
        <a:lstStyle/>
        <a:p>
          <a:endParaRPr lang="en-US"/>
        </a:p>
      </dgm:t>
    </dgm:pt>
    <dgm:pt modelId="{0C4AC5E0-9D62-48D7-B200-70BFE2D558E7}">
      <dgm:prSet phldrT="[Text]"/>
      <dgm:spPr/>
      <dgm:t>
        <a:bodyPr/>
        <a:lstStyle/>
        <a:p>
          <a:r>
            <a:rPr lang="en-US" dirty="0"/>
            <a:t>Medical Clinics</a:t>
          </a:r>
        </a:p>
      </dgm:t>
    </dgm:pt>
    <dgm:pt modelId="{EC083C54-38F0-433D-8714-9A48C308DD93}" type="parTrans" cxnId="{42CC42B6-5511-48FF-ADE0-EE5FFBBB6975}">
      <dgm:prSet/>
      <dgm:spPr/>
      <dgm:t>
        <a:bodyPr/>
        <a:lstStyle/>
        <a:p>
          <a:endParaRPr lang="en-US"/>
        </a:p>
      </dgm:t>
    </dgm:pt>
    <dgm:pt modelId="{7AB98ECD-F464-4E0A-83E1-8BA4F4E35237}" type="sibTrans" cxnId="{42CC42B6-5511-48FF-ADE0-EE5FFBBB6975}">
      <dgm:prSet/>
      <dgm:spPr/>
      <dgm:t>
        <a:bodyPr/>
        <a:lstStyle/>
        <a:p>
          <a:endParaRPr lang="en-US"/>
        </a:p>
      </dgm:t>
    </dgm:pt>
    <dgm:pt modelId="{99ABF401-EE94-4DBF-91E9-DFEECB62C372}">
      <dgm:prSet phldrT="[Text]"/>
      <dgm:spPr/>
      <dgm:t>
        <a:bodyPr/>
        <a:lstStyle/>
        <a:p>
          <a:r>
            <a:rPr lang="en-US" dirty="0"/>
            <a:t>Sports Nutrition</a:t>
          </a:r>
        </a:p>
      </dgm:t>
    </dgm:pt>
    <dgm:pt modelId="{C4A09FFB-A33D-4A0C-AB95-73A533E95C21}" type="parTrans" cxnId="{270FD949-1F6F-4891-9E49-C01F6FD91004}">
      <dgm:prSet/>
      <dgm:spPr/>
      <dgm:t>
        <a:bodyPr/>
        <a:lstStyle/>
        <a:p>
          <a:endParaRPr lang="en-US"/>
        </a:p>
      </dgm:t>
    </dgm:pt>
    <dgm:pt modelId="{61EE04DA-265C-46ED-9D19-9276D5B985BC}" type="sibTrans" cxnId="{270FD949-1F6F-4891-9E49-C01F6FD91004}">
      <dgm:prSet/>
      <dgm:spPr/>
      <dgm:t>
        <a:bodyPr/>
        <a:lstStyle/>
        <a:p>
          <a:endParaRPr lang="en-US"/>
        </a:p>
      </dgm:t>
    </dgm:pt>
    <dgm:pt modelId="{10BD8329-3097-4BC9-A6E9-B1B4F438CC60}" type="pres">
      <dgm:prSet presAssocID="{8C0B075B-C91A-4DEB-9C07-BFF74C9B310D}" presName="cycle" presStyleCnt="0">
        <dgm:presLayoutVars>
          <dgm:chMax val="1"/>
          <dgm:dir/>
          <dgm:animLvl val="ctr"/>
          <dgm:resizeHandles val="exact"/>
        </dgm:presLayoutVars>
      </dgm:prSet>
      <dgm:spPr/>
      <dgm:t>
        <a:bodyPr/>
        <a:lstStyle/>
        <a:p>
          <a:endParaRPr lang="en-US"/>
        </a:p>
      </dgm:t>
    </dgm:pt>
    <dgm:pt modelId="{5DD917F7-4BDA-4586-84B3-5B2DB47FBFF9}" type="pres">
      <dgm:prSet presAssocID="{D819DF27-E3FC-451C-B559-2B0B2695B59C}" presName="centerShape" presStyleLbl="node0" presStyleIdx="0" presStyleCnt="1"/>
      <dgm:spPr/>
      <dgm:t>
        <a:bodyPr/>
        <a:lstStyle/>
        <a:p>
          <a:endParaRPr lang="en-US"/>
        </a:p>
      </dgm:t>
    </dgm:pt>
    <dgm:pt modelId="{052B3EEE-B5AA-4984-8486-ACE7CCE5EF5C}" type="pres">
      <dgm:prSet presAssocID="{B7C18005-102A-412D-9822-E6DD540A0A5A}" presName="parTrans" presStyleLbl="bgSibTrans2D1" presStyleIdx="0" presStyleCnt="8"/>
      <dgm:spPr/>
      <dgm:t>
        <a:bodyPr/>
        <a:lstStyle/>
        <a:p>
          <a:endParaRPr lang="en-US"/>
        </a:p>
      </dgm:t>
    </dgm:pt>
    <dgm:pt modelId="{FB6E2BA6-9B95-43F1-8DEB-6C7B3DA140F8}" type="pres">
      <dgm:prSet presAssocID="{9335EB79-A879-4FD1-B48E-21E02445823E}" presName="node" presStyleLbl="node1" presStyleIdx="0" presStyleCnt="8">
        <dgm:presLayoutVars>
          <dgm:bulletEnabled val="1"/>
        </dgm:presLayoutVars>
      </dgm:prSet>
      <dgm:spPr/>
      <dgm:t>
        <a:bodyPr/>
        <a:lstStyle/>
        <a:p>
          <a:endParaRPr lang="en-US"/>
        </a:p>
      </dgm:t>
    </dgm:pt>
    <dgm:pt modelId="{DFD5BC33-3E79-4F04-B5AF-8E9750BBDE79}" type="pres">
      <dgm:prSet presAssocID="{13C0CDFC-CE52-46EA-9309-7F2ABAB2F8F6}" presName="parTrans" presStyleLbl="bgSibTrans2D1" presStyleIdx="1" presStyleCnt="8"/>
      <dgm:spPr/>
      <dgm:t>
        <a:bodyPr/>
        <a:lstStyle/>
        <a:p>
          <a:endParaRPr lang="en-US"/>
        </a:p>
      </dgm:t>
    </dgm:pt>
    <dgm:pt modelId="{103BDA29-9064-48C7-BEDC-ED38522E29EA}" type="pres">
      <dgm:prSet presAssocID="{1A8F47F5-89BA-4C6F-BA0F-5A6A5B9EC44C}" presName="node" presStyleLbl="node1" presStyleIdx="1" presStyleCnt="8">
        <dgm:presLayoutVars>
          <dgm:bulletEnabled val="1"/>
        </dgm:presLayoutVars>
      </dgm:prSet>
      <dgm:spPr/>
      <dgm:t>
        <a:bodyPr/>
        <a:lstStyle/>
        <a:p>
          <a:endParaRPr lang="en-US"/>
        </a:p>
      </dgm:t>
    </dgm:pt>
    <dgm:pt modelId="{8891E3D6-D834-4FAD-AAB4-73925B7F0379}" type="pres">
      <dgm:prSet presAssocID="{7419B078-CD19-427E-8158-05C7C0D2B20D}" presName="parTrans" presStyleLbl="bgSibTrans2D1" presStyleIdx="2" presStyleCnt="8"/>
      <dgm:spPr/>
      <dgm:t>
        <a:bodyPr/>
        <a:lstStyle/>
        <a:p>
          <a:endParaRPr lang="en-US"/>
        </a:p>
      </dgm:t>
    </dgm:pt>
    <dgm:pt modelId="{92B1EB90-86AC-4F60-9424-70A3DB685E05}" type="pres">
      <dgm:prSet presAssocID="{513B6111-31F2-42AA-99AB-40508AD070FD}" presName="node" presStyleLbl="node1" presStyleIdx="2" presStyleCnt="8">
        <dgm:presLayoutVars>
          <dgm:bulletEnabled val="1"/>
        </dgm:presLayoutVars>
      </dgm:prSet>
      <dgm:spPr/>
      <dgm:t>
        <a:bodyPr/>
        <a:lstStyle/>
        <a:p>
          <a:endParaRPr lang="en-US"/>
        </a:p>
      </dgm:t>
    </dgm:pt>
    <dgm:pt modelId="{9113EE36-B310-42E2-B303-F64DD6C49A1D}" type="pres">
      <dgm:prSet presAssocID="{24C16E5E-EBA2-4ACA-B28C-FF62A52253CE}" presName="parTrans" presStyleLbl="bgSibTrans2D1" presStyleIdx="3" presStyleCnt="8"/>
      <dgm:spPr/>
      <dgm:t>
        <a:bodyPr/>
        <a:lstStyle/>
        <a:p>
          <a:endParaRPr lang="en-US"/>
        </a:p>
      </dgm:t>
    </dgm:pt>
    <dgm:pt modelId="{88E6C0A8-CB2A-4849-88E1-CC21EBA8A9F5}" type="pres">
      <dgm:prSet presAssocID="{41026BDC-516E-4A37-990E-AFC5B507FE08}" presName="node" presStyleLbl="node1" presStyleIdx="3" presStyleCnt="8">
        <dgm:presLayoutVars>
          <dgm:bulletEnabled val="1"/>
        </dgm:presLayoutVars>
      </dgm:prSet>
      <dgm:spPr/>
      <dgm:t>
        <a:bodyPr/>
        <a:lstStyle/>
        <a:p>
          <a:endParaRPr lang="en-US"/>
        </a:p>
      </dgm:t>
    </dgm:pt>
    <dgm:pt modelId="{2334EF57-FF1F-41CD-AB99-31BCB30586C1}" type="pres">
      <dgm:prSet presAssocID="{8F5EE67D-51E0-4AE8-B82B-031D5DEF20A6}" presName="parTrans" presStyleLbl="bgSibTrans2D1" presStyleIdx="4" presStyleCnt="8"/>
      <dgm:spPr/>
      <dgm:t>
        <a:bodyPr/>
        <a:lstStyle/>
        <a:p>
          <a:endParaRPr lang="en-US"/>
        </a:p>
      </dgm:t>
    </dgm:pt>
    <dgm:pt modelId="{8FB7767E-A294-4F19-9AAB-BDDF713C6A63}" type="pres">
      <dgm:prSet presAssocID="{A5B2817B-8070-4003-A613-1731DA565114}" presName="node" presStyleLbl="node1" presStyleIdx="4" presStyleCnt="8">
        <dgm:presLayoutVars>
          <dgm:bulletEnabled val="1"/>
        </dgm:presLayoutVars>
      </dgm:prSet>
      <dgm:spPr/>
      <dgm:t>
        <a:bodyPr/>
        <a:lstStyle/>
        <a:p>
          <a:endParaRPr lang="en-US"/>
        </a:p>
      </dgm:t>
    </dgm:pt>
    <dgm:pt modelId="{DE41FEC8-8F21-4FB0-8977-2032B6175F17}" type="pres">
      <dgm:prSet presAssocID="{CA21DD1C-7E8C-46D5-8DEA-1CFB8F46C027}" presName="parTrans" presStyleLbl="bgSibTrans2D1" presStyleIdx="5" presStyleCnt="8"/>
      <dgm:spPr/>
      <dgm:t>
        <a:bodyPr/>
        <a:lstStyle/>
        <a:p>
          <a:endParaRPr lang="en-US"/>
        </a:p>
      </dgm:t>
    </dgm:pt>
    <dgm:pt modelId="{772F5BF9-1404-488A-A33C-37315AE9801B}" type="pres">
      <dgm:prSet presAssocID="{9878B825-8117-4753-A7BE-31459DDE9EAD}" presName="node" presStyleLbl="node1" presStyleIdx="5" presStyleCnt="8">
        <dgm:presLayoutVars>
          <dgm:bulletEnabled val="1"/>
        </dgm:presLayoutVars>
      </dgm:prSet>
      <dgm:spPr/>
      <dgm:t>
        <a:bodyPr/>
        <a:lstStyle/>
        <a:p>
          <a:endParaRPr lang="en-US"/>
        </a:p>
      </dgm:t>
    </dgm:pt>
    <dgm:pt modelId="{D908F8BE-20D1-488A-B848-2CEEF470049A}" type="pres">
      <dgm:prSet presAssocID="{C4A09FFB-A33D-4A0C-AB95-73A533E95C21}" presName="parTrans" presStyleLbl="bgSibTrans2D1" presStyleIdx="6" presStyleCnt="8"/>
      <dgm:spPr/>
      <dgm:t>
        <a:bodyPr/>
        <a:lstStyle/>
        <a:p>
          <a:endParaRPr lang="en-US"/>
        </a:p>
      </dgm:t>
    </dgm:pt>
    <dgm:pt modelId="{171D9536-4B8D-4898-A25F-2059DD681612}" type="pres">
      <dgm:prSet presAssocID="{99ABF401-EE94-4DBF-91E9-DFEECB62C372}" presName="node" presStyleLbl="node1" presStyleIdx="6" presStyleCnt="8">
        <dgm:presLayoutVars>
          <dgm:bulletEnabled val="1"/>
        </dgm:presLayoutVars>
      </dgm:prSet>
      <dgm:spPr/>
      <dgm:t>
        <a:bodyPr/>
        <a:lstStyle/>
        <a:p>
          <a:endParaRPr lang="en-US"/>
        </a:p>
      </dgm:t>
    </dgm:pt>
    <dgm:pt modelId="{569DE464-59E8-4BCD-A5E6-71CF29D5A8AC}" type="pres">
      <dgm:prSet presAssocID="{EC083C54-38F0-433D-8714-9A48C308DD93}" presName="parTrans" presStyleLbl="bgSibTrans2D1" presStyleIdx="7" presStyleCnt="8"/>
      <dgm:spPr/>
      <dgm:t>
        <a:bodyPr/>
        <a:lstStyle/>
        <a:p>
          <a:endParaRPr lang="en-US"/>
        </a:p>
      </dgm:t>
    </dgm:pt>
    <dgm:pt modelId="{92E1CF95-4403-4E60-8AE8-7D3E9CD4B0B9}" type="pres">
      <dgm:prSet presAssocID="{0C4AC5E0-9D62-48D7-B200-70BFE2D558E7}" presName="node" presStyleLbl="node1" presStyleIdx="7" presStyleCnt="8">
        <dgm:presLayoutVars>
          <dgm:bulletEnabled val="1"/>
        </dgm:presLayoutVars>
      </dgm:prSet>
      <dgm:spPr/>
      <dgm:t>
        <a:bodyPr/>
        <a:lstStyle/>
        <a:p>
          <a:endParaRPr lang="en-US"/>
        </a:p>
      </dgm:t>
    </dgm:pt>
  </dgm:ptLst>
  <dgm:cxnLst>
    <dgm:cxn modelId="{29DF6397-0BF4-4114-B94C-3590C296A001}" type="presOf" srcId="{8C0B075B-C91A-4DEB-9C07-BFF74C9B310D}" destId="{10BD8329-3097-4BC9-A6E9-B1B4F438CC60}" srcOrd="0" destOrd="0" presId="urn:microsoft.com/office/officeart/2005/8/layout/radial4"/>
    <dgm:cxn modelId="{7F5B9D60-CAC2-4430-95CA-415C11463C55}" type="presOf" srcId="{513B6111-31F2-42AA-99AB-40508AD070FD}" destId="{92B1EB90-86AC-4F60-9424-70A3DB685E05}" srcOrd="0" destOrd="0" presId="urn:microsoft.com/office/officeart/2005/8/layout/radial4"/>
    <dgm:cxn modelId="{FA2E391B-69D4-475C-B9EB-6035B685FF52}" type="presOf" srcId="{99ABF401-EE94-4DBF-91E9-DFEECB62C372}" destId="{171D9536-4B8D-4898-A25F-2059DD681612}" srcOrd="0" destOrd="0" presId="urn:microsoft.com/office/officeart/2005/8/layout/radial4"/>
    <dgm:cxn modelId="{42CC42B6-5511-48FF-ADE0-EE5FFBBB6975}" srcId="{D819DF27-E3FC-451C-B559-2B0B2695B59C}" destId="{0C4AC5E0-9D62-48D7-B200-70BFE2D558E7}" srcOrd="7" destOrd="0" parTransId="{EC083C54-38F0-433D-8714-9A48C308DD93}" sibTransId="{7AB98ECD-F464-4E0A-83E1-8BA4F4E35237}"/>
    <dgm:cxn modelId="{F6F853F3-1F28-4B4B-928B-52B02847243D}" type="presOf" srcId="{0C4AC5E0-9D62-48D7-B200-70BFE2D558E7}" destId="{92E1CF95-4403-4E60-8AE8-7D3E9CD4B0B9}" srcOrd="0" destOrd="0" presId="urn:microsoft.com/office/officeart/2005/8/layout/radial4"/>
    <dgm:cxn modelId="{B487841F-D551-4E95-902B-C8537509334C}" type="presOf" srcId="{A5B2817B-8070-4003-A613-1731DA565114}" destId="{8FB7767E-A294-4F19-9AAB-BDDF713C6A63}" srcOrd="0" destOrd="0" presId="urn:microsoft.com/office/officeart/2005/8/layout/radial4"/>
    <dgm:cxn modelId="{8B595FEB-08C9-4905-ABE4-06A17B9D1F74}" type="presOf" srcId="{13C0CDFC-CE52-46EA-9309-7F2ABAB2F8F6}" destId="{DFD5BC33-3E79-4F04-B5AF-8E9750BBDE79}" srcOrd="0" destOrd="0" presId="urn:microsoft.com/office/officeart/2005/8/layout/radial4"/>
    <dgm:cxn modelId="{54CF1B21-4FDD-4AF9-88C3-452F819D9F10}" srcId="{D819DF27-E3FC-451C-B559-2B0B2695B59C}" destId="{513B6111-31F2-42AA-99AB-40508AD070FD}" srcOrd="2" destOrd="0" parTransId="{7419B078-CD19-427E-8158-05C7C0D2B20D}" sibTransId="{ADA70BCE-D4C4-4CB6-A259-07E521009E9F}"/>
    <dgm:cxn modelId="{6F07A29B-DA70-4D62-99E5-8A13245E07B5}" type="presOf" srcId="{8F5EE67D-51E0-4AE8-B82B-031D5DEF20A6}" destId="{2334EF57-FF1F-41CD-AB99-31BCB30586C1}" srcOrd="0" destOrd="0" presId="urn:microsoft.com/office/officeart/2005/8/layout/radial4"/>
    <dgm:cxn modelId="{7C2F696A-58C6-4400-9B3C-06BCEB70B0CE}" type="presOf" srcId="{41026BDC-516E-4A37-990E-AFC5B507FE08}" destId="{88E6C0A8-CB2A-4849-88E1-CC21EBA8A9F5}" srcOrd="0" destOrd="0" presId="urn:microsoft.com/office/officeart/2005/8/layout/radial4"/>
    <dgm:cxn modelId="{BEB1F8B3-981B-4950-89A0-DD7F06B002CE}" type="presOf" srcId="{EC083C54-38F0-433D-8714-9A48C308DD93}" destId="{569DE464-59E8-4BCD-A5E6-71CF29D5A8AC}" srcOrd="0" destOrd="0" presId="urn:microsoft.com/office/officeart/2005/8/layout/radial4"/>
    <dgm:cxn modelId="{860775C6-C794-41FC-BB84-795BC7D8CA27}" type="presOf" srcId="{9878B825-8117-4753-A7BE-31459DDE9EAD}" destId="{772F5BF9-1404-488A-A33C-37315AE9801B}" srcOrd="0" destOrd="0" presId="urn:microsoft.com/office/officeart/2005/8/layout/radial4"/>
    <dgm:cxn modelId="{3B3A21C7-5F61-4FDD-888F-D82291529950}" srcId="{D819DF27-E3FC-451C-B559-2B0B2695B59C}" destId="{41026BDC-516E-4A37-990E-AFC5B507FE08}" srcOrd="3" destOrd="0" parTransId="{24C16E5E-EBA2-4ACA-B28C-FF62A52253CE}" sibTransId="{196DD1EC-9F49-402F-868B-E602C6B557CA}"/>
    <dgm:cxn modelId="{B2E15593-FCB5-4E6E-8DFA-6E8F2E03487E}" type="presOf" srcId="{24C16E5E-EBA2-4ACA-B28C-FF62A52253CE}" destId="{9113EE36-B310-42E2-B303-F64DD6C49A1D}" srcOrd="0" destOrd="0" presId="urn:microsoft.com/office/officeart/2005/8/layout/radial4"/>
    <dgm:cxn modelId="{EA91689E-A286-4ABC-8A74-47B4B24AF47B}" srcId="{8C0B075B-C91A-4DEB-9C07-BFF74C9B310D}" destId="{D819DF27-E3FC-451C-B559-2B0B2695B59C}" srcOrd="0" destOrd="0" parTransId="{A4D057CC-7613-4FBD-84AF-9820612C0616}" sibTransId="{111E0526-80A9-4694-99CA-A1880FC6E9EE}"/>
    <dgm:cxn modelId="{90565EA7-8642-43FA-9309-13B8FA7BB6A2}" type="presOf" srcId="{9335EB79-A879-4FD1-B48E-21E02445823E}" destId="{FB6E2BA6-9B95-43F1-8DEB-6C7B3DA140F8}" srcOrd="0" destOrd="0" presId="urn:microsoft.com/office/officeart/2005/8/layout/radial4"/>
    <dgm:cxn modelId="{AA4609A5-6590-4363-997F-89C45F02600B}" srcId="{D819DF27-E3FC-451C-B559-2B0B2695B59C}" destId="{1A8F47F5-89BA-4C6F-BA0F-5A6A5B9EC44C}" srcOrd="1" destOrd="0" parTransId="{13C0CDFC-CE52-46EA-9309-7F2ABAB2F8F6}" sibTransId="{A7DBD43B-F43A-41B4-9BEA-8AE4A74DCBFF}"/>
    <dgm:cxn modelId="{FC8C19C1-623B-40EA-9124-E164C8E13AC1}" type="presOf" srcId="{7419B078-CD19-427E-8158-05C7C0D2B20D}" destId="{8891E3D6-D834-4FAD-AAB4-73925B7F0379}" srcOrd="0" destOrd="0" presId="urn:microsoft.com/office/officeart/2005/8/layout/radial4"/>
    <dgm:cxn modelId="{254D9589-CCED-404B-ABC2-78AB92FDF89F}" type="presOf" srcId="{1A8F47F5-89BA-4C6F-BA0F-5A6A5B9EC44C}" destId="{103BDA29-9064-48C7-BEDC-ED38522E29EA}" srcOrd="0" destOrd="0" presId="urn:microsoft.com/office/officeart/2005/8/layout/radial4"/>
    <dgm:cxn modelId="{194A7F58-2D7D-4717-9F48-D108B463623C}" srcId="{D819DF27-E3FC-451C-B559-2B0B2695B59C}" destId="{9335EB79-A879-4FD1-B48E-21E02445823E}" srcOrd="0" destOrd="0" parTransId="{B7C18005-102A-412D-9822-E6DD540A0A5A}" sibTransId="{3692E236-9C7B-47D2-93AD-797BC03032CD}"/>
    <dgm:cxn modelId="{22D1CB56-66B4-41FB-9807-8E0F96623FB1}" srcId="{D819DF27-E3FC-451C-B559-2B0B2695B59C}" destId="{A5B2817B-8070-4003-A613-1731DA565114}" srcOrd="4" destOrd="0" parTransId="{8F5EE67D-51E0-4AE8-B82B-031D5DEF20A6}" sibTransId="{15DE90AE-669B-4E29-A374-A9AD484B16ED}"/>
    <dgm:cxn modelId="{CDE6DA72-83D8-4687-8AE5-A286F012C986}" type="presOf" srcId="{B7C18005-102A-412D-9822-E6DD540A0A5A}" destId="{052B3EEE-B5AA-4984-8486-ACE7CCE5EF5C}" srcOrd="0" destOrd="0" presId="urn:microsoft.com/office/officeart/2005/8/layout/radial4"/>
    <dgm:cxn modelId="{AE58879E-0BEC-4A40-8FA5-24950725BA35}" type="presOf" srcId="{D819DF27-E3FC-451C-B559-2B0B2695B59C}" destId="{5DD917F7-4BDA-4586-84B3-5B2DB47FBFF9}" srcOrd="0" destOrd="0" presId="urn:microsoft.com/office/officeart/2005/8/layout/radial4"/>
    <dgm:cxn modelId="{5FB6E15B-2FD8-40DE-8060-49D49DAD59CA}" type="presOf" srcId="{CA21DD1C-7E8C-46D5-8DEA-1CFB8F46C027}" destId="{DE41FEC8-8F21-4FB0-8977-2032B6175F17}" srcOrd="0" destOrd="0" presId="urn:microsoft.com/office/officeart/2005/8/layout/radial4"/>
    <dgm:cxn modelId="{270FD949-1F6F-4891-9E49-C01F6FD91004}" srcId="{D819DF27-E3FC-451C-B559-2B0B2695B59C}" destId="{99ABF401-EE94-4DBF-91E9-DFEECB62C372}" srcOrd="6" destOrd="0" parTransId="{C4A09FFB-A33D-4A0C-AB95-73A533E95C21}" sibTransId="{61EE04DA-265C-46ED-9D19-9276D5B985BC}"/>
    <dgm:cxn modelId="{84627CCE-B564-4182-9955-944FF3FE1907}" srcId="{D819DF27-E3FC-451C-B559-2B0B2695B59C}" destId="{9878B825-8117-4753-A7BE-31459DDE9EAD}" srcOrd="5" destOrd="0" parTransId="{CA21DD1C-7E8C-46D5-8DEA-1CFB8F46C027}" sibTransId="{FDC13FC4-E5C2-4ADD-80E6-15DD993C5002}"/>
    <dgm:cxn modelId="{C18E553C-79FC-4563-8EC4-0F987B88F48C}" type="presOf" srcId="{C4A09FFB-A33D-4A0C-AB95-73A533E95C21}" destId="{D908F8BE-20D1-488A-B848-2CEEF470049A}" srcOrd="0" destOrd="0" presId="urn:microsoft.com/office/officeart/2005/8/layout/radial4"/>
    <dgm:cxn modelId="{CF7B2161-D7FB-4D3F-BF8A-9470931BA48B}" type="presParOf" srcId="{10BD8329-3097-4BC9-A6E9-B1B4F438CC60}" destId="{5DD917F7-4BDA-4586-84B3-5B2DB47FBFF9}" srcOrd="0" destOrd="0" presId="urn:microsoft.com/office/officeart/2005/8/layout/radial4"/>
    <dgm:cxn modelId="{E566746D-E260-4B8E-B535-5B921BF828E4}" type="presParOf" srcId="{10BD8329-3097-4BC9-A6E9-B1B4F438CC60}" destId="{052B3EEE-B5AA-4984-8486-ACE7CCE5EF5C}" srcOrd="1" destOrd="0" presId="urn:microsoft.com/office/officeart/2005/8/layout/radial4"/>
    <dgm:cxn modelId="{C5B6BBE3-7825-4D82-9663-FE6ACF549B19}" type="presParOf" srcId="{10BD8329-3097-4BC9-A6E9-B1B4F438CC60}" destId="{FB6E2BA6-9B95-43F1-8DEB-6C7B3DA140F8}" srcOrd="2" destOrd="0" presId="urn:microsoft.com/office/officeart/2005/8/layout/radial4"/>
    <dgm:cxn modelId="{6D2AB2BA-F664-4FFE-BE62-44C615F84334}" type="presParOf" srcId="{10BD8329-3097-4BC9-A6E9-B1B4F438CC60}" destId="{DFD5BC33-3E79-4F04-B5AF-8E9750BBDE79}" srcOrd="3" destOrd="0" presId="urn:microsoft.com/office/officeart/2005/8/layout/radial4"/>
    <dgm:cxn modelId="{32861DE5-529F-4339-B657-E3E3FF07D8AF}" type="presParOf" srcId="{10BD8329-3097-4BC9-A6E9-B1B4F438CC60}" destId="{103BDA29-9064-48C7-BEDC-ED38522E29EA}" srcOrd="4" destOrd="0" presId="urn:microsoft.com/office/officeart/2005/8/layout/radial4"/>
    <dgm:cxn modelId="{EE9389EC-9F73-4DEC-BEB3-6B0FBD74F2A5}" type="presParOf" srcId="{10BD8329-3097-4BC9-A6E9-B1B4F438CC60}" destId="{8891E3D6-D834-4FAD-AAB4-73925B7F0379}" srcOrd="5" destOrd="0" presId="urn:microsoft.com/office/officeart/2005/8/layout/radial4"/>
    <dgm:cxn modelId="{DA2A6FDE-B98E-47A9-BDBB-A316F4655191}" type="presParOf" srcId="{10BD8329-3097-4BC9-A6E9-B1B4F438CC60}" destId="{92B1EB90-86AC-4F60-9424-70A3DB685E05}" srcOrd="6" destOrd="0" presId="urn:microsoft.com/office/officeart/2005/8/layout/radial4"/>
    <dgm:cxn modelId="{2B2B550E-59D6-4405-9B8B-5959AF649E2C}" type="presParOf" srcId="{10BD8329-3097-4BC9-A6E9-B1B4F438CC60}" destId="{9113EE36-B310-42E2-B303-F64DD6C49A1D}" srcOrd="7" destOrd="0" presId="urn:microsoft.com/office/officeart/2005/8/layout/radial4"/>
    <dgm:cxn modelId="{BC48E289-6B84-4512-A1BE-62E61D47F122}" type="presParOf" srcId="{10BD8329-3097-4BC9-A6E9-B1B4F438CC60}" destId="{88E6C0A8-CB2A-4849-88E1-CC21EBA8A9F5}" srcOrd="8" destOrd="0" presId="urn:microsoft.com/office/officeart/2005/8/layout/radial4"/>
    <dgm:cxn modelId="{6BC88FF1-F71F-4FF5-A224-365E64094823}" type="presParOf" srcId="{10BD8329-3097-4BC9-A6E9-B1B4F438CC60}" destId="{2334EF57-FF1F-41CD-AB99-31BCB30586C1}" srcOrd="9" destOrd="0" presId="urn:microsoft.com/office/officeart/2005/8/layout/radial4"/>
    <dgm:cxn modelId="{60894EF1-548B-4994-9F0B-08EC5F47B40D}" type="presParOf" srcId="{10BD8329-3097-4BC9-A6E9-B1B4F438CC60}" destId="{8FB7767E-A294-4F19-9AAB-BDDF713C6A63}" srcOrd="10" destOrd="0" presId="urn:microsoft.com/office/officeart/2005/8/layout/radial4"/>
    <dgm:cxn modelId="{EEE41B7E-0C51-4F2C-A825-0AE80698F0D8}" type="presParOf" srcId="{10BD8329-3097-4BC9-A6E9-B1B4F438CC60}" destId="{DE41FEC8-8F21-4FB0-8977-2032B6175F17}" srcOrd="11" destOrd="0" presId="urn:microsoft.com/office/officeart/2005/8/layout/radial4"/>
    <dgm:cxn modelId="{0787FDB4-6395-46C4-B4E6-8E8196CF5007}" type="presParOf" srcId="{10BD8329-3097-4BC9-A6E9-B1B4F438CC60}" destId="{772F5BF9-1404-488A-A33C-37315AE9801B}" srcOrd="12" destOrd="0" presId="urn:microsoft.com/office/officeart/2005/8/layout/radial4"/>
    <dgm:cxn modelId="{35D4DEE4-D286-482A-BE14-5DEC3EA6681C}" type="presParOf" srcId="{10BD8329-3097-4BC9-A6E9-B1B4F438CC60}" destId="{D908F8BE-20D1-488A-B848-2CEEF470049A}" srcOrd="13" destOrd="0" presId="urn:microsoft.com/office/officeart/2005/8/layout/radial4"/>
    <dgm:cxn modelId="{ED7BC6EC-0C5E-4A07-A4B8-B0CDD80046D4}" type="presParOf" srcId="{10BD8329-3097-4BC9-A6E9-B1B4F438CC60}" destId="{171D9536-4B8D-4898-A25F-2059DD681612}" srcOrd="14" destOrd="0" presId="urn:microsoft.com/office/officeart/2005/8/layout/radial4"/>
    <dgm:cxn modelId="{E9CE84ED-E856-4F73-92DE-11EE3446BDA1}" type="presParOf" srcId="{10BD8329-3097-4BC9-A6E9-B1B4F438CC60}" destId="{569DE464-59E8-4BCD-A5E6-71CF29D5A8AC}" srcOrd="15" destOrd="0" presId="urn:microsoft.com/office/officeart/2005/8/layout/radial4"/>
    <dgm:cxn modelId="{7D2C030D-A74C-48CA-8B11-19809722F989}" type="presParOf" srcId="{10BD8329-3097-4BC9-A6E9-B1B4F438CC60}" destId="{92E1CF95-4403-4E60-8AE8-7D3E9CD4B0B9}"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5D4B0EC-3BB7-4580-AD59-F13AB2D4D942}" type="datetimeFigureOut">
              <a:rPr lang="en-US" smtClean="0"/>
              <a:t>8/13/2018</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8173317-4A8B-488A-B591-CDAC01C63CF7}" type="slidenum">
              <a:rPr lang="en-US" smtClean="0"/>
              <a:t>‹#›</a:t>
            </a:fld>
            <a:endParaRPr lang="en-US"/>
          </a:p>
        </p:txBody>
      </p:sp>
    </p:spTree>
    <p:extLst>
      <p:ext uri="{BB962C8B-B14F-4D97-AF65-F5344CB8AC3E}">
        <p14:creationId xmlns:p14="http://schemas.microsoft.com/office/powerpoint/2010/main" val="170839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457525FA-6360-44A7-B7A7-6C395C428D0F}" type="slidenum">
              <a:rPr lang="en-US" sz="1400">
                <a:solidFill>
                  <a:prstClr val="black"/>
                </a:solidFill>
                <a:latin typeface="Calibri" panose="020F0502020204030204"/>
              </a:rPr>
              <a:pPr defTabSz="933237">
                <a:defRPr/>
              </a:pPr>
              <a:t>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37465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parking slide later on!</a:t>
            </a:r>
          </a:p>
        </p:txBody>
      </p:sp>
      <p:sp>
        <p:nvSpPr>
          <p:cNvPr id="4" name="Slide Number Placeholder 3"/>
          <p:cNvSpPr>
            <a:spLocks noGrp="1"/>
          </p:cNvSpPr>
          <p:nvPr>
            <p:ph type="sldNum" sz="quarter" idx="10"/>
          </p:nvPr>
        </p:nvSpPr>
        <p:spPr/>
        <p:txBody>
          <a:bodyPr/>
          <a:lstStyle/>
          <a:p>
            <a:fld id="{C8173317-4A8B-488A-B591-CDAC01C63CF7}" type="slidenum">
              <a:rPr lang="en-US" smtClean="0"/>
              <a:t>4</a:t>
            </a:fld>
            <a:endParaRPr lang="en-US"/>
          </a:p>
        </p:txBody>
      </p:sp>
    </p:spTree>
    <p:extLst>
      <p:ext uri="{BB962C8B-B14F-4D97-AF65-F5344CB8AC3E}">
        <p14:creationId xmlns:p14="http://schemas.microsoft.com/office/powerpoint/2010/main" val="184241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Para-athletes are capable of remarkable feats of performance</a:t>
            </a:r>
          </a:p>
        </p:txBody>
      </p:sp>
      <p:sp>
        <p:nvSpPr>
          <p:cNvPr id="4" name="Slide Number Placeholder 3"/>
          <p:cNvSpPr>
            <a:spLocks noGrp="1"/>
          </p:cNvSpPr>
          <p:nvPr>
            <p:ph type="sldNum" sz="quarter" idx="10"/>
          </p:nvPr>
        </p:nvSpPr>
        <p:spPr/>
        <p:txBody>
          <a:bodyPr/>
          <a:lstStyle/>
          <a:p>
            <a:fld id="{820B94C1-323C-45AE-B432-F4A4A50730CC}" type="slidenum">
              <a:rPr lang="en-US" smtClean="0"/>
              <a:t>11</a:t>
            </a:fld>
            <a:endParaRPr lang="en-US"/>
          </a:p>
        </p:txBody>
      </p:sp>
    </p:spTree>
    <p:extLst>
      <p:ext uri="{BB962C8B-B14F-4D97-AF65-F5344CB8AC3E}">
        <p14:creationId xmlns:p14="http://schemas.microsoft.com/office/powerpoint/2010/main" val="244326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0B94C1-323C-45AE-B432-F4A4A50730CC}" type="slidenum">
              <a:rPr lang="en-US" smtClean="0"/>
              <a:t>12</a:t>
            </a:fld>
            <a:endParaRPr lang="en-US"/>
          </a:p>
        </p:txBody>
      </p:sp>
    </p:spTree>
    <p:extLst>
      <p:ext uri="{BB962C8B-B14F-4D97-AF65-F5344CB8AC3E}">
        <p14:creationId xmlns:p14="http://schemas.microsoft.com/office/powerpoint/2010/main" val="199031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Athletes, military personnel, emergency responders, occupational athletes and active individuals are exposed to environmental extremes</a:t>
            </a:r>
          </a:p>
        </p:txBody>
      </p:sp>
      <p:sp>
        <p:nvSpPr>
          <p:cNvPr id="4" name="Slide Number Placeholder 3"/>
          <p:cNvSpPr>
            <a:spLocks noGrp="1"/>
          </p:cNvSpPr>
          <p:nvPr>
            <p:ph type="sldNum" sz="quarter" idx="10"/>
          </p:nvPr>
        </p:nvSpPr>
        <p:spPr/>
        <p:txBody>
          <a:bodyPr/>
          <a:lstStyle/>
          <a:p>
            <a:fld id="{820B94C1-323C-45AE-B432-F4A4A50730CC}" type="slidenum">
              <a:rPr lang="en-US" smtClean="0"/>
              <a:t>13</a:t>
            </a:fld>
            <a:endParaRPr lang="en-US"/>
          </a:p>
        </p:txBody>
      </p:sp>
    </p:spTree>
    <p:extLst>
      <p:ext uri="{BB962C8B-B14F-4D97-AF65-F5344CB8AC3E}">
        <p14:creationId xmlns:p14="http://schemas.microsoft.com/office/powerpoint/2010/main" val="2999344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0B94C1-323C-45AE-B432-F4A4A50730CC}" type="slidenum">
              <a:rPr lang="en-US" smtClean="0"/>
              <a:t>14</a:t>
            </a:fld>
            <a:endParaRPr lang="en-US"/>
          </a:p>
        </p:txBody>
      </p:sp>
    </p:spTree>
    <p:extLst>
      <p:ext uri="{BB962C8B-B14F-4D97-AF65-F5344CB8AC3E}">
        <p14:creationId xmlns:p14="http://schemas.microsoft.com/office/powerpoint/2010/main" val="414594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Wisconsin, Milwaukee (Dept of Kinesiology): Occupational Athletes: An Integrated Approach to Firefighting Performance, May 2013;</a:t>
            </a:r>
          </a:p>
          <a:p>
            <a:r>
              <a:rPr lang="en-US" dirty="0"/>
              <a:t>Professional athletes make their living off of their physical assets. So do “occupational athletes.”  This Center focuses on the similarities between job preparedness and how professional athletes prepare for sport competition.</a:t>
            </a:r>
          </a:p>
          <a:p>
            <a:endParaRPr lang="en-US" dirty="0"/>
          </a:p>
        </p:txBody>
      </p:sp>
      <p:sp>
        <p:nvSpPr>
          <p:cNvPr id="4" name="Slide Number Placeholder 3"/>
          <p:cNvSpPr>
            <a:spLocks noGrp="1"/>
          </p:cNvSpPr>
          <p:nvPr>
            <p:ph type="sldNum" sz="quarter" idx="10"/>
          </p:nvPr>
        </p:nvSpPr>
        <p:spPr/>
        <p:txBody>
          <a:bodyPr/>
          <a:lstStyle/>
          <a:p>
            <a:fld id="{820B94C1-323C-45AE-B432-F4A4A50730CC}" type="slidenum">
              <a:rPr lang="en-US" smtClean="0"/>
              <a:t>15</a:t>
            </a:fld>
            <a:endParaRPr lang="en-US"/>
          </a:p>
        </p:txBody>
      </p:sp>
    </p:spTree>
    <p:extLst>
      <p:ext uri="{BB962C8B-B14F-4D97-AF65-F5344CB8AC3E}">
        <p14:creationId xmlns:p14="http://schemas.microsoft.com/office/powerpoint/2010/main" val="223170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a:t>
            </a:r>
            <a:r>
              <a:rPr lang="en-US" dirty="0" err="1"/>
              <a:t>Centura</a:t>
            </a:r>
            <a:r>
              <a:rPr lang="en-US" dirty="0"/>
              <a:t> and UCCS resources will be integrated to develop programs for the targeted population</a:t>
            </a:r>
          </a:p>
        </p:txBody>
      </p:sp>
      <p:sp>
        <p:nvSpPr>
          <p:cNvPr id="4" name="Slide Number Placeholder 3"/>
          <p:cNvSpPr>
            <a:spLocks noGrp="1"/>
          </p:cNvSpPr>
          <p:nvPr>
            <p:ph type="sldNum" sz="quarter" idx="10"/>
          </p:nvPr>
        </p:nvSpPr>
        <p:spPr/>
        <p:txBody>
          <a:bodyPr/>
          <a:lstStyle/>
          <a:p>
            <a:fld id="{820B94C1-323C-45AE-B432-F4A4A50730CC}" type="slidenum">
              <a:rPr lang="en-US" smtClean="0"/>
              <a:t>16</a:t>
            </a:fld>
            <a:endParaRPr lang="en-US"/>
          </a:p>
        </p:txBody>
      </p:sp>
    </p:spTree>
    <p:extLst>
      <p:ext uri="{BB962C8B-B14F-4D97-AF65-F5344CB8AC3E}">
        <p14:creationId xmlns:p14="http://schemas.microsoft.com/office/powerpoint/2010/main" val="126263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25822505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157117830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195711437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620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2504467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388641181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9600761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8/13/2018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29502281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8/13/2018</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70555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8/13/2018</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25650158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8/13/2018</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329245892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12615482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FB365-3838-4E5D-A315-70AD981098DD}" type="slidenum">
              <a:rPr lang="en-US" smtClean="0"/>
              <a:t>‹#›</a:t>
            </a:fld>
            <a:endParaRPr lang="en-US"/>
          </a:p>
        </p:txBody>
      </p:sp>
    </p:spTree>
    <p:extLst>
      <p:ext uri="{BB962C8B-B14F-4D97-AF65-F5344CB8AC3E}">
        <p14:creationId xmlns:p14="http://schemas.microsoft.com/office/powerpoint/2010/main" val="396092508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228F7-ABD0-4770-A316-B60BC2DA40BD}" type="datetimeFigureOut">
              <a:rPr lang="en-US" smtClean="0"/>
              <a:t>8/13/2018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FCA39-7061-4FF2-8DB5-B8D83F5178F1}" type="slidenum">
              <a:rPr lang="en-US" smtClean="0"/>
              <a:t>‹#›</a:t>
            </a:fld>
            <a:endParaRPr lang="en-US"/>
          </a:p>
        </p:txBody>
      </p:sp>
    </p:spTree>
    <p:extLst>
      <p:ext uri="{BB962C8B-B14F-4D97-AF65-F5344CB8AC3E}">
        <p14:creationId xmlns:p14="http://schemas.microsoft.com/office/powerpoint/2010/main" val="108318200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61" r:id="rId13"/>
  </p:sldLayoutIdLst>
  <p:txStyles>
    <p:title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15145" y="2693515"/>
            <a:ext cx="6457951" cy="1103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sz="1350" dirty="0">
              <a:solidFill>
                <a:prstClr val="white"/>
              </a:solidFill>
              <a:latin typeface="Calibri" panose="020F0502020204030204"/>
            </a:endParaRPr>
          </a:p>
        </p:txBody>
      </p:sp>
      <p:sp>
        <p:nvSpPr>
          <p:cNvPr id="10" name="Rectangle 9"/>
          <p:cNvSpPr/>
          <p:nvPr/>
        </p:nvSpPr>
        <p:spPr>
          <a:xfrm>
            <a:off x="5486400" y="5486403"/>
            <a:ext cx="3086100" cy="510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sz="1350" dirty="0" err="1">
                <a:solidFill>
                  <a:prstClr val="white"/>
                </a:solidFill>
                <a:latin typeface="Calibri" panose="020F0502020204030204"/>
              </a:rPr>
              <a:t>UUni</a:t>
            </a:r>
            <a:endParaRPr lang="en-US" sz="1350" dirty="0">
              <a:solidFill>
                <a:prstClr val="white"/>
              </a:solidFill>
              <a:latin typeface="Calibri" panose="020F0502020204030204"/>
            </a:endParaRPr>
          </a:p>
        </p:txBody>
      </p:sp>
      <p:sp>
        <p:nvSpPr>
          <p:cNvPr id="13" name="Text Placeholder 3"/>
          <p:cNvSpPr txBox="1">
            <a:spLocks/>
          </p:cNvSpPr>
          <p:nvPr/>
        </p:nvSpPr>
        <p:spPr>
          <a:xfrm>
            <a:off x="2171700" y="2895286"/>
            <a:ext cx="6187109" cy="699880"/>
          </a:xfrm>
          <a:prstGeom prst="rect">
            <a:avLst/>
          </a:prstGeom>
        </p:spPr>
        <p:txBody>
          <a:bodyPr vert="horz" lIns="68580" tIns="34290" rIns="68580" bIns="3429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766">
              <a:defRPr/>
            </a:pPr>
            <a:r>
              <a:rPr lang="en-US" sz="1800" dirty="0">
                <a:solidFill>
                  <a:schemeClr val="tx1"/>
                </a:solidFill>
                <a:latin typeface="HOK Sans Pro Light" panose="020B0504030301020103" pitchFamily="34" charset="0"/>
                <a:ea typeface="HOK Sans Pro Light" panose="020B0504030301020103" pitchFamily="34" charset="0"/>
                <a:cs typeface="HOK Sans Pro Light" panose="020B0504030301020103" pitchFamily="34" charset="0"/>
              </a:rPr>
              <a:t>William J. Hybl Sports Medicine and Performance Center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8924" y="2690965"/>
            <a:ext cx="1676221" cy="11128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093" y="5460814"/>
            <a:ext cx="1078485" cy="393048"/>
          </a:xfrm>
          <a:prstGeom prst="rect">
            <a:avLst/>
          </a:prstGeom>
        </p:spPr>
      </p:pic>
      <p:pic>
        <p:nvPicPr>
          <p:cNvPr id="1026" name="Picture 1" descr="Centura Health Blue on Whit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85900" y="5545199"/>
            <a:ext cx="1864944" cy="31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175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Proposed Centers of Distinction</a:t>
            </a:r>
            <a:endParaRPr lang="en-US" dirty="0"/>
          </a:p>
        </p:txBody>
      </p:sp>
      <p:sp>
        <p:nvSpPr>
          <p:cNvPr id="3" name="Content Placeholder 2"/>
          <p:cNvSpPr>
            <a:spLocks noGrp="1"/>
          </p:cNvSpPr>
          <p:nvPr>
            <p:ph idx="1"/>
          </p:nvPr>
        </p:nvSpPr>
        <p:spPr/>
        <p:txBody>
          <a:bodyPr/>
          <a:lstStyle/>
          <a:p>
            <a:r>
              <a:rPr lang="en-US" dirty="0" smtClean="0"/>
              <a:t>The </a:t>
            </a:r>
            <a:r>
              <a:rPr lang="en-US" dirty="0"/>
              <a:t>Center for Athletes and Active Individuals with Physical Disabilities</a:t>
            </a:r>
          </a:p>
          <a:p>
            <a:endParaRPr lang="en-US" dirty="0"/>
          </a:p>
          <a:p>
            <a:r>
              <a:rPr lang="en-US" dirty="0"/>
              <a:t>The Environmental Health and Performance </a:t>
            </a:r>
            <a:r>
              <a:rPr lang="en-US" dirty="0" smtClean="0"/>
              <a:t>Center</a:t>
            </a:r>
          </a:p>
          <a:p>
            <a:endParaRPr lang="en-US" dirty="0"/>
          </a:p>
          <a:p>
            <a:pPr lvl="0"/>
            <a:r>
              <a:rPr lang="en-US" dirty="0">
                <a:solidFill>
                  <a:prstClr val="black"/>
                </a:solidFill>
              </a:rPr>
              <a:t>The Center for Tactical and Occupational </a:t>
            </a:r>
            <a:r>
              <a:rPr lang="en-US" dirty="0" smtClean="0">
                <a:solidFill>
                  <a:prstClr val="black"/>
                </a:solidFill>
              </a:rPr>
              <a:t>Athlete Performance</a:t>
            </a:r>
            <a:endParaRPr lang="en-US" dirty="0">
              <a:solidFill>
                <a:prstClr val="black"/>
              </a:solidFill>
            </a:endParaRPr>
          </a:p>
          <a:p>
            <a:pPr marL="0" indent="0">
              <a:buNone/>
            </a:pPr>
            <a:endParaRPr lang="en-US" dirty="0"/>
          </a:p>
          <a:p>
            <a:endParaRPr lang="en-US" dirty="0"/>
          </a:p>
        </p:txBody>
      </p:sp>
    </p:spTree>
    <p:extLst>
      <p:ext uri="{BB962C8B-B14F-4D97-AF65-F5344CB8AC3E}">
        <p14:creationId xmlns:p14="http://schemas.microsoft.com/office/powerpoint/2010/main" val="301510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302975" y="1962773"/>
            <a:ext cx="2660044" cy="1773362"/>
          </a:xfrm>
          <a:prstGeom prst="ellipse">
            <a:avLst/>
          </a:prstGeom>
          <a:ln w="381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p:cNvPicPr>
            <a:picLocks noChangeAspect="1"/>
          </p:cNvPicPr>
          <p:nvPr/>
        </p:nvPicPr>
        <p:blipFill>
          <a:blip r:embed="rId4"/>
          <a:stretch>
            <a:fillRect/>
          </a:stretch>
        </p:blipFill>
        <p:spPr>
          <a:xfrm>
            <a:off x="709955" y="3504351"/>
            <a:ext cx="3253064" cy="1616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5"/>
          <a:stretch>
            <a:fillRect/>
          </a:stretch>
        </p:blipFill>
        <p:spPr>
          <a:xfrm>
            <a:off x="3934262" y="1968084"/>
            <a:ext cx="2023157" cy="1852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t>The Center for Athletes and Active Individuals with Physical Disabilities</a:t>
            </a:r>
          </a:p>
        </p:txBody>
      </p:sp>
      <p:pic>
        <p:nvPicPr>
          <p:cNvPr id="6" name="Picture 5"/>
          <p:cNvPicPr>
            <a:picLocks noChangeAspect="1"/>
          </p:cNvPicPr>
          <p:nvPr/>
        </p:nvPicPr>
        <p:blipFill>
          <a:blip r:embed="rId6"/>
          <a:stretch>
            <a:fillRect/>
          </a:stretch>
        </p:blipFill>
        <p:spPr>
          <a:xfrm>
            <a:off x="1633327" y="4804671"/>
            <a:ext cx="2514477" cy="1536117"/>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7"/>
          <a:stretch>
            <a:fillRect/>
          </a:stretch>
        </p:blipFill>
        <p:spPr>
          <a:xfrm>
            <a:off x="5752818" y="1962773"/>
            <a:ext cx="2539562" cy="1702698"/>
          </a:xfrm>
          <a:prstGeom prst="ellipse">
            <a:avLst/>
          </a:prstGeom>
          <a:ln w="381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8"/>
          <a:stretch>
            <a:fillRect/>
          </a:stretch>
        </p:blipFill>
        <p:spPr>
          <a:xfrm>
            <a:off x="6404579" y="3280229"/>
            <a:ext cx="1935066" cy="3048884"/>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9"/>
          <a:stretch>
            <a:fillRect/>
          </a:stretch>
        </p:blipFill>
        <p:spPr>
          <a:xfrm>
            <a:off x="4075201" y="3737193"/>
            <a:ext cx="2329378" cy="1547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10"/>
          <a:stretch>
            <a:fillRect/>
          </a:stretch>
        </p:blipFill>
        <p:spPr>
          <a:xfrm>
            <a:off x="4519609" y="5045916"/>
            <a:ext cx="1962313" cy="1446958"/>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55353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96084991"/>
              </p:ext>
            </p:extLst>
          </p:nvPr>
        </p:nvGraphicFramePr>
        <p:xfrm>
          <a:off x="1524000" y="201407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a:t>The Center for Athletes and Active Individuals with Physical Disabilities</a:t>
            </a:r>
            <a:endParaRPr lang="en-US" dirty="0"/>
          </a:p>
        </p:txBody>
      </p:sp>
    </p:spTree>
    <p:extLst>
      <p:ext uri="{BB962C8B-B14F-4D97-AF65-F5344CB8AC3E}">
        <p14:creationId xmlns:p14="http://schemas.microsoft.com/office/powerpoint/2010/main" val="122810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Environmental Health and Performance Center</a:t>
            </a:r>
            <a:endParaRPr lang="en-US" dirty="0"/>
          </a:p>
        </p:txBody>
      </p:sp>
      <p:sp>
        <p:nvSpPr>
          <p:cNvPr id="3" name="TextBox 2"/>
          <p:cNvSpPr txBox="1"/>
          <p:nvPr/>
        </p:nvSpPr>
        <p:spPr>
          <a:xfrm>
            <a:off x="1292470" y="3031577"/>
            <a:ext cx="696024" cy="276999"/>
          </a:xfrm>
          <a:prstGeom prst="rect">
            <a:avLst/>
          </a:prstGeom>
          <a:noFill/>
        </p:spPr>
        <p:txBody>
          <a:bodyPr wrap="none" rtlCol="0">
            <a:spAutoFit/>
          </a:bodyPr>
          <a:lstStyle/>
          <a:p>
            <a:r>
              <a:rPr lang="en-US" sz="1200" dirty="0"/>
              <a:t>Altitude</a:t>
            </a:r>
            <a:endParaRPr lang="en-US" dirty="0"/>
          </a:p>
        </p:txBody>
      </p:sp>
      <p:sp>
        <p:nvSpPr>
          <p:cNvPr id="4" name="TextBox 3"/>
          <p:cNvSpPr txBox="1"/>
          <p:nvPr/>
        </p:nvSpPr>
        <p:spPr>
          <a:xfrm>
            <a:off x="1310151" y="5977681"/>
            <a:ext cx="933269" cy="276999"/>
          </a:xfrm>
          <a:prstGeom prst="rect">
            <a:avLst/>
          </a:prstGeom>
          <a:noFill/>
        </p:spPr>
        <p:txBody>
          <a:bodyPr wrap="none" rtlCol="0">
            <a:spAutoFit/>
          </a:bodyPr>
          <a:lstStyle/>
          <a:p>
            <a:r>
              <a:rPr lang="en-US" sz="1200" dirty="0" err="1"/>
              <a:t>Hyperbaria</a:t>
            </a:r>
            <a:endParaRPr lang="en-US" dirty="0"/>
          </a:p>
        </p:txBody>
      </p:sp>
      <p:pic>
        <p:nvPicPr>
          <p:cNvPr id="7" name="Picture 2" descr="ttp://a.abcnews.com/images/Health/scuba_restrictions_091008_m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599" y="4844680"/>
            <a:ext cx="1247235" cy="92488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4" descr="ttp://s.hswstatic.com/gif/mt-everest-tourism-1716763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6786" y="2034589"/>
            <a:ext cx="1379999" cy="818909"/>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515906" y="3031576"/>
            <a:ext cx="1124026" cy="276999"/>
          </a:xfrm>
          <a:prstGeom prst="rect">
            <a:avLst/>
          </a:prstGeom>
          <a:noFill/>
        </p:spPr>
        <p:txBody>
          <a:bodyPr wrap="none" rtlCol="0">
            <a:spAutoFit/>
          </a:bodyPr>
          <a:lstStyle/>
          <a:p>
            <a:r>
              <a:rPr lang="en-US" sz="1200" dirty="0"/>
              <a:t>Extreme Heat</a:t>
            </a:r>
          </a:p>
        </p:txBody>
      </p:sp>
      <p:sp>
        <p:nvSpPr>
          <p:cNvPr id="14" name="TextBox 13"/>
          <p:cNvSpPr txBox="1"/>
          <p:nvPr/>
        </p:nvSpPr>
        <p:spPr>
          <a:xfrm>
            <a:off x="5674935" y="5977680"/>
            <a:ext cx="1114408" cy="276999"/>
          </a:xfrm>
          <a:prstGeom prst="rect">
            <a:avLst/>
          </a:prstGeom>
          <a:noFill/>
        </p:spPr>
        <p:txBody>
          <a:bodyPr wrap="none" rtlCol="0">
            <a:spAutoFit/>
          </a:bodyPr>
          <a:lstStyle/>
          <a:p>
            <a:r>
              <a:rPr lang="en-US" sz="1200" dirty="0"/>
              <a:t>Extreme Cold</a:t>
            </a:r>
          </a:p>
        </p:txBody>
      </p:sp>
      <p:cxnSp>
        <p:nvCxnSpPr>
          <p:cNvPr id="15" name="Straight Arrow Connector 14"/>
          <p:cNvCxnSpPr/>
          <p:nvPr/>
        </p:nvCxnSpPr>
        <p:spPr>
          <a:xfrm flipH="1">
            <a:off x="3540188" y="1894029"/>
            <a:ext cx="1" cy="408365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0" descr="ttp://images.nationalgeographic.com/wpf/media-live/photos/000/425/cache/cory-richards-portrait_42535_6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5000" y="4682724"/>
            <a:ext cx="894723" cy="1086836"/>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2" descr="ttp://www.yankodesign.com/images/design_news/2014/05/16/afa_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0796" y="2034589"/>
            <a:ext cx="1239825" cy="818909"/>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7"/>
          <a:srcRect l="23496" r="18438"/>
          <a:stretch/>
        </p:blipFill>
        <p:spPr>
          <a:xfrm>
            <a:off x="5409179" y="4715011"/>
            <a:ext cx="1645921" cy="1054549"/>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8"/>
          <a:stretch>
            <a:fillRect/>
          </a:stretch>
        </p:blipFill>
        <p:spPr>
          <a:xfrm>
            <a:off x="5347474" y="2034590"/>
            <a:ext cx="1460891" cy="8189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9"/>
          <a:stretch>
            <a:fillRect/>
          </a:stretch>
        </p:blipFill>
        <p:spPr>
          <a:xfrm>
            <a:off x="6995219" y="2036976"/>
            <a:ext cx="1223636" cy="81828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10"/>
          <a:stretch>
            <a:fillRect/>
          </a:stretch>
        </p:blipFill>
        <p:spPr>
          <a:xfrm>
            <a:off x="7354556" y="4715011"/>
            <a:ext cx="1573954" cy="1054549"/>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1"/>
          <a:stretch>
            <a:fillRect/>
          </a:stretch>
        </p:blipFill>
        <p:spPr>
          <a:xfrm flipH="1">
            <a:off x="246235" y="2034589"/>
            <a:ext cx="1269313" cy="847621"/>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rotWithShape="1">
          <a:blip r:embed="rId12"/>
          <a:srcRect l="21137" r="21316"/>
          <a:stretch/>
        </p:blipFill>
        <p:spPr>
          <a:xfrm flipH="1">
            <a:off x="261194" y="4844680"/>
            <a:ext cx="1502811" cy="92488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3471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20390284"/>
              </p:ext>
            </p:extLst>
          </p:nvPr>
        </p:nvGraphicFramePr>
        <p:xfrm>
          <a:off x="1524000" y="203637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a:t>The Environmental Health and Performance Center</a:t>
            </a:r>
            <a:endParaRPr lang="en-US" dirty="0"/>
          </a:p>
        </p:txBody>
      </p:sp>
    </p:spTree>
    <p:extLst>
      <p:ext uri="{BB962C8B-B14F-4D97-AF65-F5344CB8AC3E}">
        <p14:creationId xmlns:p14="http://schemas.microsoft.com/office/powerpoint/2010/main" val="2374971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7467" y="2346493"/>
            <a:ext cx="3268802" cy="2087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5665564" y="2570221"/>
            <a:ext cx="3060564" cy="2302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a:t>The Center for Tactical and Occupational </a:t>
            </a:r>
            <a:r>
              <a:rPr lang="en-US" dirty="0" smtClean="0"/>
              <a:t>Athlete Performance</a:t>
            </a:r>
            <a:endParaRPr lang="en-US" dirty="0"/>
          </a:p>
        </p:txBody>
      </p:sp>
      <p:pic>
        <p:nvPicPr>
          <p:cNvPr id="6" name="Picture 5"/>
          <p:cNvPicPr>
            <a:picLocks noChangeAspect="1"/>
          </p:cNvPicPr>
          <p:nvPr/>
        </p:nvPicPr>
        <p:blipFill>
          <a:blip r:embed="rId5"/>
          <a:stretch>
            <a:fillRect/>
          </a:stretch>
        </p:blipFill>
        <p:spPr>
          <a:xfrm>
            <a:off x="4391431" y="4657352"/>
            <a:ext cx="2804415" cy="1751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a:srcRect b="11580"/>
          <a:stretch/>
        </p:blipFill>
        <p:spPr>
          <a:xfrm>
            <a:off x="920477" y="4657351"/>
            <a:ext cx="2975106" cy="1751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3187643" y="2003156"/>
            <a:ext cx="2350701" cy="2588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0792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13413996"/>
              </p:ext>
            </p:extLst>
          </p:nvPr>
        </p:nvGraphicFramePr>
        <p:xfrm>
          <a:off x="1524000" y="19781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t>The Center for Tactical and Occupational </a:t>
            </a:r>
            <a:r>
              <a:rPr lang="en-US" dirty="0" smtClean="0"/>
              <a:t>Athlete Performance</a:t>
            </a:r>
            <a:endParaRPr lang="en-US" dirty="0"/>
          </a:p>
        </p:txBody>
      </p:sp>
    </p:spTree>
    <p:extLst>
      <p:ext uri="{BB962C8B-B14F-4D97-AF65-F5344CB8AC3E}">
        <p14:creationId xmlns:p14="http://schemas.microsoft.com/office/powerpoint/2010/main" val="6340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Significant Actions Continued</a:t>
            </a:r>
            <a:endParaRPr lang="en-US" dirty="0"/>
          </a:p>
        </p:txBody>
      </p:sp>
      <p:sp>
        <p:nvSpPr>
          <p:cNvPr id="3" name="Content Placeholder 2"/>
          <p:cNvSpPr>
            <a:spLocks noGrp="1"/>
          </p:cNvSpPr>
          <p:nvPr>
            <p:ph idx="1"/>
          </p:nvPr>
        </p:nvSpPr>
        <p:spPr/>
        <p:txBody>
          <a:bodyPr>
            <a:normAutofit/>
          </a:bodyPr>
          <a:lstStyle/>
          <a:p>
            <a:r>
              <a:rPr lang="en-US"/>
              <a:t>May of 2017 – Building Program Plan is completed for 104,800 gsf facility with a projected cost of $61,425,000.</a:t>
            </a:r>
          </a:p>
          <a:p>
            <a:endParaRPr lang="en-US"/>
          </a:p>
          <a:p>
            <a:r>
              <a:rPr lang="en-US"/>
              <a:t>May 24, 2017 – Board of Regents Capital Construction Subcommittee recommends that the Board approve the program plan and authorize spending authority at $61.425 million.</a:t>
            </a:r>
          </a:p>
          <a:p>
            <a:endParaRPr lang="en-US"/>
          </a:p>
          <a:p>
            <a:r>
              <a:rPr lang="en-US"/>
              <a:t>June 16, 2017 – Board of Regents approves the subcommittee’s recommendation.</a:t>
            </a:r>
            <a:endParaRPr lang="en-US" dirty="0"/>
          </a:p>
        </p:txBody>
      </p:sp>
    </p:spTree>
    <p:extLst>
      <p:ext uri="{BB962C8B-B14F-4D97-AF65-F5344CB8AC3E}">
        <p14:creationId xmlns:p14="http://schemas.microsoft.com/office/powerpoint/2010/main" val="342134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Significant Actions Continued</a:t>
            </a:r>
            <a:endParaRPr lang="en-US" dirty="0"/>
          </a:p>
        </p:txBody>
      </p:sp>
      <p:sp>
        <p:nvSpPr>
          <p:cNvPr id="3" name="Content Placeholder 2"/>
          <p:cNvSpPr>
            <a:spLocks noGrp="1"/>
          </p:cNvSpPr>
          <p:nvPr>
            <p:ph idx="1"/>
          </p:nvPr>
        </p:nvSpPr>
        <p:spPr/>
        <p:txBody>
          <a:bodyPr>
            <a:normAutofit/>
          </a:bodyPr>
          <a:lstStyle/>
          <a:p>
            <a:r>
              <a:rPr lang="en-US" dirty="0"/>
              <a:t>June 21, 2017 – the Capital Development Committee of the Legislature approves spending authority for the </a:t>
            </a:r>
            <a:r>
              <a:rPr lang="en-US" dirty="0" err="1"/>
              <a:t>Hybl</a:t>
            </a:r>
            <a:r>
              <a:rPr lang="en-US" dirty="0"/>
              <a:t> Center in the amount of $61,425,000.</a:t>
            </a:r>
          </a:p>
          <a:p>
            <a:endParaRPr lang="en-US" dirty="0"/>
          </a:p>
          <a:p>
            <a:r>
              <a:rPr lang="en-US" dirty="0"/>
              <a:t>January, 2018 – </a:t>
            </a:r>
            <a:r>
              <a:rPr lang="en-US" dirty="0" err="1"/>
              <a:t>Centura</a:t>
            </a:r>
            <a:r>
              <a:rPr lang="en-US" dirty="0"/>
              <a:t> Health and UCCS enter into a </a:t>
            </a:r>
            <a:r>
              <a:rPr lang="en-US" dirty="0" smtClean="0"/>
              <a:t>20- </a:t>
            </a:r>
            <a:r>
              <a:rPr lang="en-US" dirty="0"/>
              <a:t>year lease agreement for </a:t>
            </a:r>
            <a:r>
              <a:rPr lang="en-US" dirty="0" err="1"/>
              <a:t>Centura</a:t>
            </a:r>
            <a:r>
              <a:rPr lang="en-US" dirty="0"/>
              <a:t> Health’s occupation of space in the </a:t>
            </a:r>
            <a:r>
              <a:rPr lang="en-US" dirty="0" err="1"/>
              <a:t>Hybl</a:t>
            </a:r>
            <a:r>
              <a:rPr lang="en-US" dirty="0"/>
              <a:t> Center.</a:t>
            </a:r>
          </a:p>
          <a:p>
            <a:endParaRPr lang="en-US" dirty="0"/>
          </a:p>
          <a:p>
            <a:r>
              <a:rPr lang="en-US" dirty="0"/>
              <a:t>February 12, 2018 – UCCS and JE Dunn Construction Company enter into a Design/Build GMP Agreement.  On February 15, UCCS issues a notice to proceed.</a:t>
            </a:r>
          </a:p>
        </p:txBody>
      </p:sp>
    </p:spTree>
    <p:extLst>
      <p:ext uri="{BB962C8B-B14F-4D97-AF65-F5344CB8AC3E}">
        <p14:creationId xmlns:p14="http://schemas.microsoft.com/office/powerpoint/2010/main" val="167865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407086D-BB9E-4D05-BB8B-079601354A3E}"/>
              </a:ext>
            </a:extLst>
          </p:cNvPr>
          <p:cNvPicPr>
            <a:picLocks noChangeAspect="1"/>
          </p:cNvPicPr>
          <p:nvPr/>
        </p:nvPicPr>
        <p:blipFill rotWithShape="1">
          <a:blip r:embed="rId2">
            <a:extLst>
              <a:ext uri="{28A0092B-C50C-407E-A947-70E740481C1C}">
                <a14:useLocalDpi xmlns:a14="http://schemas.microsoft.com/office/drawing/2010/main" val="0"/>
              </a:ext>
            </a:extLst>
          </a:blip>
          <a:srcRect l="14624" r="7666" b="3"/>
          <a:stretch/>
        </p:blipFill>
        <p:spPr>
          <a:xfrm>
            <a:off x="4567959" y="640082"/>
            <a:ext cx="4096293" cy="5577837"/>
          </a:xfrm>
          <a:prstGeom prst="rect">
            <a:avLst/>
          </a:prstGeom>
          <a:effectLst/>
        </p:spPr>
      </p:pic>
      <p:sp>
        <p:nvSpPr>
          <p:cNvPr id="2" name="Title 1"/>
          <p:cNvSpPr>
            <a:spLocks noGrp="1"/>
          </p:cNvSpPr>
          <p:nvPr>
            <p:ph type="title"/>
          </p:nvPr>
        </p:nvSpPr>
        <p:spPr>
          <a:xfrm>
            <a:off x="486696" y="629266"/>
            <a:ext cx="3845274" cy="1676603"/>
          </a:xfrm>
        </p:spPr>
        <p:txBody>
          <a:bodyPr>
            <a:normAutofit/>
          </a:bodyPr>
          <a:lstStyle/>
          <a:p>
            <a:r>
              <a:rPr lang="en-US"/>
              <a:t>Hybl Center Project</a:t>
            </a:r>
            <a:endParaRPr lang="en-US" dirty="0"/>
          </a:p>
        </p:txBody>
      </p:sp>
      <p:sp>
        <p:nvSpPr>
          <p:cNvPr id="3" name="Content Placeholder 2"/>
          <p:cNvSpPr>
            <a:spLocks noGrp="1"/>
          </p:cNvSpPr>
          <p:nvPr>
            <p:ph idx="1"/>
          </p:nvPr>
        </p:nvSpPr>
        <p:spPr>
          <a:xfrm>
            <a:off x="486697" y="2438400"/>
            <a:ext cx="3845272" cy="3785419"/>
          </a:xfrm>
        </p:spPr>
        <p:txBody>
          <a:bodyPr>
            <a:normAutofit lnSpcReduction="10000"/>
          </a:bodyPr>
          <a:lstStyle/>
          <a:p>
            <a:r>
              <a:rPr lang="en-US" dirty="0"/>
              <a:t>Approximately 104,000 </a:t>
            </a:r>
            <a:r>
              <a:rPr lang="en-US" dirty="0" err="1"/>
              <a:t>gsf</a:t>
            </a:r>
            <a:r>
              <a:rPr lang="en-US" dirty="0"/>
              <a:t>.</a:t>
            </a:r>
          </a:p>
          <a:p>
            <a:r>
              <a:rPr lang="en-US" dirty="0"/>
              <a:t>Located next of the Lane Center on North </a:t>
            </a:r>
            <a:r>
              <a:rPr lang="en-US" dirty="0" smtClean="0"/>
              <a:t>Nevada in the UCCS Health and Wellness Village</a:t>
            </a:r>
            <a:endParaRPr lang="en-US" dirty="0"/>
          </a:p>
          <a:p>
            <a:r>
              <a:rPr lang="en-US" dirty="0"/>
              <a:t>Project Cost</a:t>
            </a:r>
          </a:p>
          <a:p>
            <a:pPr lvl="1"/>
            <a:r>
              <a:rPr lang="en-US" dirty="0"/>
              <a:t>$61,425,000 Building</a:t>
            </a:r>
          </a:p>
          <a:p>
            <a:pPr lvl="1"/>
            <a:r>
              <a:rPr lang="en-US" dirty="0"/>
              <a:t>$3,530,448 Infrastructure</a:t>
            </a:r>
          </a:p>
          <a:p>
            <a:r>
              <a:rPr lang="en-US" dirty="0"/>
              <a:t>Bond Issuance</a:t>
            </a:r>
          </a:p>
          <a:p>
            <a:pPr lvl="1"/>
            <a:r>
              <a:rPr lang="en-US" dirty="0"/>
              <a:t>Estimated </a:t>
            </a:r>
            <a:r>
              <a:rPr lang="en-US" dirty="0" smtClean="0"/>
              <a:t>September 2018</a:t>
            </a:r>
            <a:endParaRPr lang="en-US" dirty="0"/>
          </a:p>
          <a:p>
            <a:pPr lvl="1"/>
            <a:endParaRPr lang="en-US" dirty="0"/>
          </a:p>
          <a:p>
            <a:endParaRPr lang="en-US" dirty="0"/>
          </a:p>
        </p:txBody>
      </p:sp>
    </p:spTree>
    <p:extLst>
      <p:ext uri="{BB962C8B-B14F-4D97-AF65-F5344CB8AC3E}">
        <p14:creationId xmlns:p14="http://schemas.microsoft.com/office/powerpoint/2010/main" val="306914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Commencement of Substantial Work</a:t>
            </a:r>
            <a:endParaRPr lang="en-US" dirty="0"/>
          </a:p>
        </p:txBody>
      </p:sp>
      <p:sp>
        <p:nvSpPr>
          <p:cNvPr id="3" name="Content Placeholder 2"/>
          <p:cNvSpPr>
            <a:spLocks noGrp="1"/>
          </p:cNvSpPr>
          <p:nvPr>
            <p:ph idx="1"/>
          </p:nvPr>
        </p:nvSpPr>
        <p:spPr/>
        <p:txBody>
          <a:bodyPr/>
          <a:lstStyle/>
          <a:p>
            <a:endParaRPr lang="en-US" dirty="0"/>
          </a:p>
          <a:p>
            <a:pPr marL="0" indent="0">
              <a:buNone/>
            </a:pPr>
            <a:r>
              <a:rPr lang="en-US" dirty="0"/>
              <a:t>UCCS has taken a series of significant actions demonstrating a  commitment to complete the construction of the </a:t>
            </a:r>
            <a:r>
              <a:rPr lang="en-US" dirty="0" smtClean="0"/>
              <a:t>William J. </a:t>
            </a:r>
            <a:r>
              <a:rPr lang="en-US" dirty="0" err="1" smtClean="0"/>
              <a:t>Hybl</a:t>
            </a:r>
            <a:r>
              <a:rPr lang="en-US" dirty="0" smtClean="0"/>
              <a:t> Sports </a:t>
            </a:r>
            <a:r>
              <a:rPr lang="en-US" dirty="0"/>
              <a:t>M</a:t>
            </a:r>
            <a:r>
              <a:rPr lang="en-US" dirty="0" smtClean="0"/>
              <a:t>edicine </a:t>
            </a:r>
            <a:r>
              <a:rPr lang="en-US" dirty="0"/>
              <a:t>and </a:t>
            </a:r>
            <a:r>
              <a:rPr lang="en-US" dirty="0" smtClean="0"/>
              <a:t>Performance </a:t>
            </a:r>
            <a:r>
              <a:rPr lang="en-US" dirty="0"/>
              <a:t>C</a:t>
            </a:r>
            <a:r>
              <a:rPr lang="en-US" dirty="0" smtClean="0"/>
              <a:t>enter facility and to provide programs in the facility designed to accomplish the </a:t>
            </a:r>
            <a:r>
              <a:rPr lang="en-US" dirty="0"/>
              <a:t>goals for the project </a:t>
            </a:r>
            <a:r>
              <a:rPr lang="en-US" dirty="0" smtClean="0"/>
              <a:t>as described </a:t>
            </a:r>
            <a:r>
              <a:rPr lang="en-US" dirty="0"/>
              <a:t>in the resolution of the Economic Development Commission.</a:t>
            </a:r>
          </a:p>
        </p:txBody>
      </p:sp>
    </p:spTree>
    <p:extLst>
      <p:ext uri="{BB962C8B-B14F-4D97-AF65-F5344CB8AC3E}">
        <p14:creationId xmlns:p14="http://schemas.microsoft.com/office/powerpoint/2010/main" val="180066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7C6F43-89ED-4389-8991-19429EE73797}"/>
              </a:ext>
            </a:extLst>
          </p:cNvPr>
          <p:cNvSpPr>
            <a:spLocks noGrp="1"/>
          </p:cNvSpPr>
          <p:nvPr>
            <p:ph type="title"/>
          </p:nvPr>
        </p:nvSpPr>
        <p:spPr/>
        <p:txBody>
          <a:bodyPr/>
          <a:lstStyle/>
          <a:p>
            <a:r>
              <a:rPr lang="en-US" dirty="0"/>
              <a:t>Current Status</a:t>
            </a:r>
          </a:p>
        </p:txBody>
      </p:sp>
      <p:sp>
        <p:nvSpPr>
          <p:cNvPr id="3" name="Content Placeholder 2">
            <a:extLst>
              <a:ext uri="{FF2B5EF4-FFF2-40B4-BE49-F238E27FC236}">
                <a16:creationId xmlns="" xmlns:a16="http://schemas.microsoft.com/office/drawing/2014/main" id="{DB2518AF-9A04-4B3F-8A1F-54210C0700A0}"/>
              </a:ext>
            </a:extLst>
          </p:cNvPr>
          <p:cNvSpPr>
            <a:spLocks noGrp="1"/>
          </p:cNvSpPr>
          <p:nvPr>
            <p:ph sz="half" idx="1"/>
          </p:nvPr>
        </p:nvSpPr>
        <p:spPr>
          <a:xfrm>
            <a:off x="628649" y="1825625"/>
            <a:ext cx="4666162" cy="4351338"/>
          </a:xfrm>
        </p:spPr>
        <p:txBody>
          <a:bodyPr>
            <a:normAutofit fontScale="92500" lnSpcReduction="20000"/>
          </a:bodyPr>
          <a:lstStyle/>
          <a:p>
            <a:r>
              <a:rPr lang="en-US" dirty="0"/>
              <a:t>Our project team is presenting the HYBL Sports Medicine and Performance Center pre-design package on Thursday, 4/12 to the State Design Review Board (DRB</a:t>
            </a:r>
            <a:r>
              <a:rPr lang="en-US" dirty="0" smtClean="0"/>
              <a:t>). </a:t>
            </a:r>
            <a:endParaRPr lang="en-US" dirty="0"/>
          </a:p>
          <a:p>
            <a:r>
              <a:rPr lang="en-US" dirty="0"/>
              <a:t>We have had or will soon hold several charrettes, including planning, site, and </a:t>
            </a:r>
            <a:r>
              <a:rPr lang="en-US" dirty="0" smtClean="0"/>
              <a:t>sustainability.</a:t>
            </a:r>
            <a:endParaRPr lang="en-US" dirty="0"/>
          </a:p>
          <a:p>
            <a:r>
              <a:rPr lang="en-US" dirty="0"/>
              <a:t>We are working through schematic design, holding our second round of meetings with our various UCCS and </a:t>
            </a:r>
            <a:r>
              <a:rPr lang="en-US" dirty="0" err="1"/>
              <a:t>Centura</a:t>
            </a:r>
            <a:r>
              <a:rPr lang="en-US" dirty="0"/>
              <a:t> user groups this </a:t>
            </a:r>
            <a:r>
              <a:rPr lang="en-US" dirty="0" smtClean="0"/>
              <a:t>week.</a:t>
            </a:r>
          </a:p>
          <a:p>
            <a:r>
              <a:rPr lang="en-US" dirty="0" smtClean="0"/>
              <a:t>We </a:t>
            </a:r>
            <a:r>
              <a:rPr lang="en-US" dirty="0"/>
              <a:t>anticipate </a:t>
            </a:r>
            <a:r>
              <a:rPr lang="en-US" dirty="0" smtClean="0"/>
              <a:t>going to </a:t>
            </a:r>
            <a:r>
              <a:rPr lang="en-US" dirty="0"/>
              <a:t>the DRB in May with our concept design </a:t>
            </a:r>
            <a:r>
              <a:rPr lang="en-US" dirty="0" smtClean="0"/>
              <a:t>package and to the DRB in July with the schematic design package.</a:t>
            </a:r>
            <a:endParaRPr lang="en-US" dirty="0"/>
          </a:p>
        </p:txBody>
      </p:sp>
      <p:pic>
        <p:nvPicPr>
          <p:cNvPr id="5" name="Picture 4">
            <a:extLst>
              <a:ext uri="{FF2B5EF4-FFF2-40B4-BE49-F238E27FC236}">
                <a16:creationId xmlns="" xmlns:a16="http://schemas.microsoft.com/office/drawing/2014/main" id="{72B15AD8-6B4F-4D45-9478-D331DDA3B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0135" y="1825626"/>
            <a:ext cx="2674863" cy="2006146"/>
          </a:xfrm>
          <a:prstGeom prst="rect">
            <a:avLst/>
          </a:prstGeom>
        </p:spPr>
      </p:pic>
      <p:pic>
        <p:nvPicPr>
          <p:cNvPr id="9" name="Picture 8">
            <a:extLst>
              <a:ext uri="{FF2B5EF4-FFF2-40B4-BE49-F238E27FC236}">
                <a16:creationId xmlns="" xmlns:a16="http://schemas.microsoft.com/office/drawing/2014/main" id="{15BA1105-CBA3-4847-90A6-3C8A61D41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135" y="4170817"/>
            <a:ext cx="2674861" cy="2006146"/>
          </a:xfrm>
          <a:prstGeom prst="rect">
            <a:avLst/>
          </a:prstGeom>
        </p:spPr>
      </p:pic>
    </p:spTree>
    <p:extLst>
      <p:ext uri="{BB962C8B-B14F-4D97-AF65-F5344CB8AC3E}">
        <p14:creationId xmlns:p14="http://schemas.microsoft.com/office/powerpoint/2010/main" val="3495601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Schedule</a:t>
            </a:r>
            <a:endParaRPr lang="en-US" dirty="0"/>
          </a:p>
        </p:txBody>
      </p:sp>
      <p:sp>
        <p:nvSpPr>
          <p:cNvPr id="3" name="Content Placeholder 2"/>
          <p:cNvSpPr>
            <a:spLocks noGrp="1"/>
          </p:cNvSpPr>
          <p:nvPr>
            <p:ph idx="1"/>
          </p:nvPr>
        </p:nvSpPr>
        <p:spPr/>
        <p:txBody>
          <a:bodyPr>
            <a:normAutofit/>
          </a:bodyPr>
          <a:lstStyle/>
          <a:p>
            <a:r>
              <a:rPr lang="en-US" dirty="0" smtClean="0"/>
              <a:t>July 13, 2018 – Schematic Design to DRB</a:t>
            </a:r>
          </a:p>
          <a:p>
            <a:pPr marL="0" indent="0">
              <a:buNone/>
            </a:pPr>
            <a:endParaRPr lang="en-US" dirty="0" smtClean="0"/>
          </a:p>
          <a:p>
            <a:r>
              <a:rPr lang="en-US" dirty="0" smtClean="0"/>
              <a:t>September 13, 2018 – Design Development to DRB</a:t>
            </a:r>
          </a:p>
          <a:p>
            <a:endParaRPr lang="en-US" dirty="0"/>
          </a:p>
          <a:p>
            <a:r>
              <a:rPr lang="en-US" dirty="0" smtClean="0"/>
              <a:t>September, 2018 –  Ground Breaking</a:t>
            </a:r>
          </a:p>
          <a:p>
            <a:endParaRPr lang="en-US" dirty="0"/>
          </a:p>
          <a:p>
            <a:r>
              <a:rPr lang="en-US" dirty="0" smtClean="0"/>
              <a:t>October, 2018 – Construction Start</a:t>
            </a:r>
          </a:p>
          <a:p>
            <a:endParaRPr lang="en-US" dirty="0"/>
          </a:p>
          <a:p>
            <a:r>
              <a:rPr lang="en-US" dirty="0" smtClean="0"/>
              <a:t>January 31, 2020 – Substantial Completion</a:t>
            </a:r>
          </a:p>
          <a:p>
            <a:endParaRPr lang="en-US" dirty="0"/>
          </a:p>
          <a:p>
            <a:endParaRPr lang="en-US" dirty="0" smtClean="0"/>
          </a:p>
          <a:p>
            <a:endParaRPr lang="en-US" dirty="0"/>
          </a:p>
        </p:txBody>
      </p:sp>
    </p:spTree>
    <p:extLst>
      <p:ext uri="{BB962C8B-B14F-4D97-AF65-F5344CB8AC3E}">
        <p14:creationId xmlns:p14="http://schemas.microsoft.com/office/powerpoint/2010/main" val="585788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Certification of Requisite Design Elements</a:t>
            </a:r>
            <a:endParaRPr lang="en-US" dirty="0"/>
          </a:p>
        </p:txBody>
      </p:sp>
      <p:sp>
        <p:nvSpPr>
          <p:cNvPr id="3" name="Content Placeholder 2"/>
          <p:cNvSpPr>
            <a:spLocks noGrp="1"/>
          </p:cNvSpPr>
          <p:nvPr>
            <p:ph idx="1"/>
          </p:nvPr>
        </p:nvSpPr>
        <p:spPr/>
        <p:txBody>
          <a:bodyPr>
            <a:normAutofit/>
          </a:bodyPr>
          <a:lstStyle/>
          <a:p>
            <a:pPr marL="0" marR="0" indent="0">
              <a:spcBef>
                <a:spcPts val="0"/>
              </a:spcBef>
              <a:spcAft>
                <a:spcPts val="0"/>
              </a:spcAft>
              <a:buNone/>
            </a:pP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Upon CU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Design Review Board’s acceptance of the Schematic Design package (anticipated 7/12/18) and the contractor’s overall project schematic design budget recap,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 project architect and a UCCS executive official will be able to certify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the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Economic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Development Commission that the </a:t>
            </a:r>
            <a:r>
              <a:rPr lang="en-US" dirty="0" err="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Hybl</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Sports Medicine and Performance Center </a:t>
            </a:r>
            <a:r>
              <a:rPr lang="en-US"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building design plans have all of the requisite design elements.</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prstClr val="black"/>
              </a:solidFill>
            </a:endParaRPr>
          </a:p>
        </p:txBody>
      </p:sp>
    </p:spTree>
    <p:extLst>
      <p:ext uri="{BB962C8B-B14F-4D97-AF65-F5344CB8AC3E}">
        <p14:creationId xmlns:p14="http://schemas.microsoft.com/office/powerpoint/2010/main" val="678418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of Site Work to Date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1328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7CF6D5-4CE3-4737-93DB-7B6234E72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004"/>
            <a:ext cx="9144000" cy="5627992"/>
          </a:xfrm>
          <a:prstGeom prst="rect">
            <a:avLst/>
          </a:prstGeom>
        </p:spPr>
      </p:pic>
    </p:spTree>
    <p:extLst>
      <p:ext uri="{BB962C8B-B14F-4D97-AF65-F5344CB8AC3E}">
        <p14:creationId xmlns:p14="http://schemas.microsoft.com/office/powerpoint/2010/main" val="3204958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AC0D3D4-9237-4A21-9597-23D9A4DCB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509587"/>
            <a:ext cx="9067800" cy="5838825"/>
          </a:xfrm>
          <a:prstGeom prst="rect">
            <a:avLst/>
          </a:prstGeom>
        </p:spPr>
      </p:pic>
    </p:spTree>
    <p:extLst>
      <p:ext uri="{BB962C8B-B14F-4D97-AF65-F5344CB8AC3E}">
        <p14:creationId xmlns:p14="http://schemas.microsoft.com/office/powerpoint/2010/main" val="2721560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C318C7B-3E15-40F8-967D-A7FC0D3F8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922"/>
            <a:ext cx="9144000" cy="5668156"/>
          </a:xfrm>
          <a:prstGeom prst="rect">
            <a:avLst/>
          </a:prstGeom>
        </p:spPr>
      </p:pic>
    </p:spTree>
    <p:extLst>
      <p:ext uri="{BB962C8B-B14F-4D97-AF65-F5344CB8AC3E}">
        <p14:creationId xmlns:p14="http://schemas.microsoft.com/office/powerpoint/2010/main" val="1194441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663DFD-FAB1-450E-B147-879F7B935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170"/>
            <a:ext cx="9144000" cy="5771659"/>
          </a:xfrm>
          <a:prstGeom prst="rect">
            <a:avLst/>
          </a:prstGeom>
        </p:spPr>
      </p:pic>
    </p:spTree>
    <p:extLst>
      <p:ext uri="{BB962C8B-B14F-4D97-AF65-F5344CB8AC3E}">
        <p14:creationId xmlns:p14="http://schemas.microsoft.com/office/powerpoint/2010/main" val="3109480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6022290-3106-4039-A3C7-A60DB7B7D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514350"/>
            <a:ext cx="9096375" cy="5829300"/>
          </a:xfrm>
          <a:prstGeom prst="rect">
            <a:avLst/>
          </a:prstGeom>
        </p:spPr>
      </p:pic>
    </p:spTree>
    <p:extLst>
      <p:ext uri="{BB962C8B-B14F-4D97-AF65-F5344CB8AC3E}">
        <p14:creationId xmlns:p14="http://schemas.microsoft.com/office/powerpoint/2010/main" val="4159886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A8C6CC2-5E1F-4715-8B08-57C000CFC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875"/>
            <a:ext cx="9144000" cy="5810250"/>
          </a:xfrm>
          <a:prstGeom prst="rect">
            <a:avLst/>
          </a:prstGeom>
        </p:spPr>
      </p:pic>
    </p:spTree>
    <p:extLst>
      <p:ext uri="{BB962C8B-B14F-4D97-AF65-F5344CB8AC3E}">
        <p14:creationId xmlns:p14="http://schemas.microsoft.com/office/powerpoint/2010/main" val="1035231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Goals for the William J. Hybl Sports Medicine and Performance Center</a:t>
            </a:r>
            <a:endParaRPr lang="en-US" dirty="0"/>
          </a:p>
        </p:txBody>
      </p:sp>
      <p:sp>
        <p:nvSpPr>
          <p:cNvPr id="3" name="Content Placeholder 2"/>
          <p:cNvSpPr>
            <a:spLocks noGrp="1"/>
          </p:cNvSpPr>
          <p:nvPr>
            <p:ph idx="1"/>
          </p:nvPr>
        </p:nvSpPr>
        <p:spPr/>
        <p:txBody>
          <a:bodyPr/>
          <a:lstStyle/>
          <a:p>
            <a:pPr marL="0" indent="0">
              <a:buNone/>
            </a:pPr>
            <a:r>
              <a:rPr lang="en-US" dirty="0"/>
              <a:t>The William J. </a:t>
            </a:r>
            <a:r>
              <a:rPr lang="en-US" dirty="0" err="1"/>
              <a:t>Hybl</a:t>
            </a:r>
            <a:r>
              <a:rPr lang="en-US" dirty="0"/>
              <a:t> Sports Medicine and Performance Center will:</a:t>
            </a:r>
          </a:p>
          <a:p>
            <a:r>
              <a:rPr lang="en-US" dirty="0"/>
              <a:t>Be a </a:t>
            </a:r>
            <a:r>
              <a:rPr lang="en-US" dirty="0" smtClean="0"/>
              <a:t>nationally known destination </a:t>
            </a:r>
            <a:r>
              <a:rPr lang="en-US" dirty="0"/>
              <a:t>for elite athlete medical and performance-based clinical, testing and counseling </a:t>
            </a:r>
            <a:r>
              <a:rPr lang="en-US" dirty="0" smtClean="0"/>
              <a:t>services; </a:t>
            </a:r>
            <a:endParaRPr lang="en-US" dirty="0"/>
          </a:p>
          <a:p>
            <a:r>
              <a:rPr lang="en-US" dirty="0"/>
              <a:t>Be a site for innovative sports medicine and sports performance research and related educational opportunities; and </a:t>
            </a:r>
          </a:p>
          <a:p>
            <a:r>
              <a:rPr lang="en-US" dirty="0"/>
              <a:t>Strive to elevate the goals and ideals of elite athlete </a:t>
            </a:r>
            <a:r>
              <a:rPr lang="en-US" dirty="0" smtClean="0"/>
              <a:t>organizations. </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46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721B16-A4F3-4E4C-8924-7EF954497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 y="533400"/>
            <a:ext cx="9039225" cy="5791200"/>
          </a:xfrm>
          <a:prstGeom prst="rect">
            <a:avLst/>
          </a:prstGeom>
        </p:spPr>
      </p:pic>
    </p:spTree>
    <p:extLst>
      <p:ext uri="{BB962C8B-B14F-4D97-AF65-F5344CB8AC3E}">
        <p14:creationId xmlns:p14="http://schemas.microsoft.com/office/powerpoint/2010/main" val="4060456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13E0739-2B31-4D16-9230-3C0C2AF72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143"/>
            <a:ext cx="9144000" cy="5671713"/>
          </a:xfrm>
          <a:prstGeom prst="rect">
            <a:avLst/>
          </a:prstGeom>
        </p:spPr>
      </p:pic>
    </p:spTree>
    <p:extLst>
      <p:ext uri="{BB962C8B-B14F-4D97-AF65-F5344CB8AC3E}">
        <p14:creationId xmlns:p14="http://schemas.microsoft.com/office/powerpoint/2010/main" val="4105319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8A37D61-270B-4E4F-B699-9B561D144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172"/>
            <a:ext cx="9144000" cy="5769655"/>
          </a:xfrm>
          <a:prstGeom prst="rect">
            <a:avLst/>
          </a:prstGeom>
        </p:spPr>
      </p:pic>
    </p:spTree>
    <p:extLst>
      <p:ext uri="{BB962C8B-B14F-4D97-AF65-F5344CB8AC3E}">
        <p14:creationId xmlns:p14="http://schemas.microsoft.com/office/powerpoint/2010/main" val="944970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F922E5D-F3A5-43C2-A904-30A859BCB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533400"/>
            <a:ext cx="8782050" cy="5791200"/>
          </a:xfrm>
          <a:prstGeom prst="rect">
            <a:avLst/>
          </a:prstGeom>
        </p:spPr>
      </p:pic>
    </p:spTree>
    <p:extLst>
      <p:ext uri="{BB962C8B-B14F-4D97-AF65-F5344CB8AC3E}">
        <p14:creationId xmlns:p14="http://schemas.microsoft.com/office/powerpoint/2010/main" val="350975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of the </a:t>
            </a:r>
            <a:r>
              <a:rPr lang="en-US" dirty="0" err="1"/>
              <a:t>Hybl</a:t>
            </a:r>
            <a:r>
              <a:rPr lang="en-US" dirty="0"/>
              <a:t> Center</a:t>
            </a:r>
          </a:p>
        </p:txBody>
      </p:sp>
      <p:sp>
        <p:nvSpPr>
          <p:cNvPr id="3" name="Content Placeholder 2"/>
          <p:cNvSpPr>
            <a:spLocks noGrp="1"/>
          </p:cNvSpPr>
          <p:nvPr>
            <p:ph idx="1"/>
          </p:nvPr>
        </p:nvSpPr>
        <p:spPr/>
        <p:txBody>
          <a:bodyPr>
            <a:normAutofit fontScale="92500"/>
          </a:bodyPr>
          <a:lstStyle/>
          <a:p>
            <a:pPr marL="0" indent="0">
              <a:buNone/>
            </a:pPr>
            <a:r>
              <a:rPr lang="en-US" dirty="0"/>
              <a:t>The William J. </a:t>
            </a:r>
            <a:r>
              <a:rPr lang="en-US" dirty="0" err="1"/>
              <a:t>Hybl</a:t>
            </a:r>
            <a:r>
              <a:rPr lang="en-US" dirty="0"/>
              <a:t> Sports Medicine and Performance Center must:</a:t>
            </a:r>
          </a:p>
          <a:p>
            <a:r>
              <a:rPr lang="en-US" dirty="0"/>
              <a:t>Be housed in a minimum 72,000 </a:t>
            </a:r>
            <a:r>
              <a:rPr lang="en-US" dirty="0" err="1"/>
              <a:t>gsf</a:t>
            </a:r>
            <a:r>
              <a:rPr lang="en-US" dirty="0"/>
              <a:t> facility located on the UCCS Campus in the Health and Wellness Village;</a:t>
            </a:r>
          </a:p>
          <a:p>
            <a:r>
              <a:rPr lang="en-US" dirty="0"/>
              <a:t>Provide state of the art clinical and other space to provide an array of services to support elite athletes </a:t>
            </a:r>
            <a:r>
              <a:rPr lang="en-US" dirty="0" smtClean="0"/>
              <a:t>including </a:t>
            </a:r>
            <a:r>
              <a:rPr lang="en-US" dirty="0"/>
              <a:t>human performance testing, biomechanics, medically-based fitness, physical therapy, and an orthopedic anchor;</a:t>
            </a:r>
          </a:p>
          <a:p>
            <a:r>
              <a:rPr lang="en-US" dirty="0"/>
              <a:t>Provide space for academic instruction, continuing education, innovative research, and faculty offices;</a:t>
            </a:r>
          </a:p>
          <a:p>
            <a:r>
              <a:rPr lang="en-US" dirty="0"/>
              <a:t>Include three </a:t>
            </a:r>
            <a:r>
              <a:rPr lang="en-US" dirty="0" smtClean="0"/>
              <a:t>centers </a:t>
            </a:r>
            <a:r>
              <a:rPr lang="en-US" dirty="0"/>
              <a:t>of excellence in </a:t>
            </a:r>
            <a:r>
              <a:rPr lang="en-US" dirty="0" smtClean="0"/>
              <a:t>disciplines </a:t>
            </a:r>
            <a:r>
              <a:rPr lang="en-US" dirty="0"/>
              <a:t>related to sport performance and rehabilitation as determined by UCCS; and</a:t>
            </a:r>
          </a:p>
          <a:p>
            <a:r>
              <a:rPr lang="en-US" dirty="0" smtClean="0"/>
              <a:t>Have adjacent parking.</a:t>
            </a:r>
            <a:endParaRPr lang="en-US" dirty="0"/>
          </a:p>
          <a:p>
            <a:endParaRPr lang="en-US" dirty="0"/>
          </a:p>
        </p:txBody>
      </p:sp>
    </p:spTree>
    <p:extLst>
      <p:ext uri="{BB962C8B-B14F-4D97-AF65-F5344CB8AC3E}">
        <p14:creationId xmlns:p14="http://schemas.microsoft.com/office/powerpoint/2010/main" val="3895639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Prerequisites</a:t>
            </a:r>
          </a:p>
        </p:txBody>
      </p:sp>
      <p:sp>
        <p:nvSpPr>
          <p:cNvPr id="3" name="Content Placeholder 2"/>
          <p:cNvSpPr>
            <a:spLocks noGrp="1"/>
          </p:cNvSpPr>
          <p:nvPr>
            <p:ph idx="1"/>
          </p:nvPr>
        </p:nvSpPr>
        <p:spPr/>
        <p:txBody>
          <a:bodyPr>
            <a:normAutofit fontScale="85000" lnSpcReduction="20000"/>
          </a:bodyPr>
          <a:lstStyle/>
          <a:p>
            <a:r>
              <a:rPr lang="en-US" dirty="0"/>
              <a:t>UCCS must obtain letters from at least 10 NGB’s or other organizations providing support for elite athletes or disabled veterans certifying that UCCS or its faculty have professional relationships with them.</a:t>
            </a:r>
          </a:p>
          <a:p>
            <a:pPr lvl="1"/>
            <a:r>
              <a:rPr lang="en-US" dirty="0" smtClean="0"/>
              <a:t>Completed.</a:t>
            </a:r>
            <a:endParaRPr lang="en-US" dirty="0"/>
          </a:p>
          <a:p>
            <a:pPr lvl="1"/>
            <a:r>
              <a:rPr lang="en-US" dirty="0"/>
              <a:t>Letters </a:t>
            </a:r>
            <a:r>
              <a:rPr lang="en-US" dirty="0" smtClean="0"/>
              <a:t>presented to </a:t>
            </a:r>
            <a:r>
              <a:rPr lang="en-US" dirty="0"/>
              <a:t>the </a:t>
            </a:r>
            <a:r>
              <a:rPr lang="en-US" dirty="0" smtClean="0"/>
              <a:t>EDC on February 12, 2015.  No concerns expressed and  requirement considered satisfied.  (See Minutes of February 12, 2015 Commission meeting)</a:t>
            </a:r>
            <a:endParaRPr lang="en-US" dirty="0"/>
          </a:p>
          <a:p>
            <a:r>
              <a:rPr lang="en-US" dirty="0"/>
              <a:t>UCCS must enter into an written agreement with CSURA.</a:t>
            </a:r>
          </a:p>
          <a:p>
            <a:pPr lvl="1"/>
            <a:r>
              <a:rPr lang="en-US" dirty="0" smtClean="0"/>
              <a:t>Completed.</a:t>
            </a:r>
            <a:endParaRPr lang="en-US" dirty="0"/>
          </a:p>
          <a:p>
            <a:pPr lvl="1"/>
            <a:r>
              <a:rPr lang="en-US" dirty="0"/>
              <a:t>Agreement </a:t>
            </a:r>
            <a:r>
              <a:rPr lang="en-US" dirty="0" smtClean="0"/>
              <a:t>executed June 26, 2015.</a:t>
            </a:r>
            <a:endParaRPr lang="en-US" dirty="0"/>
          </a:p>
          <a:p>
            <a:pPr lvl="2"/>
            <a:endParaRPr lang="en-US" dirty="0"/>
          </a:p>
          <a:p>
            <a:r>
              <a:rPr lang="en-US" dirty="0"/>
              <a:t>UCCS must certify to the EDC, through </a:t>
            </a:r>
            <a:r>
              <a:rPr lang="en-US" dirty="0" smtClean="0"/>
              <a:t>a UCCS </a:t>
            </a:r>
            <a:r>
              <a:rPr lang="en-US" dirty="0"/>
              <a:t>executive and the Project </a:t>
            </a:r>
            <a:r>
              <a:rPr lang="en-US" dirty="0" smtClean="0"/>
              <a:t>architect, </a:t>
            </a:r>
            <a:r>
              <a:rPr lang="en-US" dirty="0"/>
              <a:t>that all of the design elements have been included in the Project element design plans.</a:t>
            </a:r>
          </a:p>
          <a:p>
            <a:pPr lvl="2"/>
            <a:endParaRPr lang="en-US" dirty="0"/>
          </a:p>
          <a:p>
            <a:r>
              <a:rPr lang="en-US" dirty="0"/>
              <a:t>UCCS must commence substantial work by December 16, 2018.</a:t>
            </a:r>
          </a:p>
        </p:txBody>
      </p:sp>
    </p:spTree>
    <p:extLst>
      <p:ext uri="{BB962C8B-B14F-4D97-AF65-F5344CB8AC3E}">
        <p14:creationId xmlns:p14="http://schemas.microsoft.com/office/powerpoint/2010/main" val="68426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Actions Taken to Date</a:t>
            </a:r>
          </a:p>
        </p:txBody>
      </p:sp>
      <p:sp>
        <p:nvSpPr>
          <p:cNvPr id="3" name="Content Placeholder 2"/>
          <p:cNvSpPr>
            <a:spLocks noGrp="1"/>
          </p:cNvSpPr>
          <p:nvPr>
            <p:ph idx="1"/>
          </p:nvPr>
        </p:nvSpPr>
        <p:spPr/>
        <p:txBody>
          <a:bodyPr>
            <a:normAutofit fontScale="85000" lnSpcReduction="20000"/>
          </a:bodyPr>
          <a:lstStyle/>
          <a:p>
            <a:r>
              <a:rPr lang="en-US" dirty="0"/>
              <a:t>Various dates in 2016 – Site visits by key personnel to renowned </a:t>
            </a:r>
            <a:r>
              <a:rPr lang="en-US" dirty="0" smtClean="0"/>
              <a:t>sports medicine </a:t>
            </a:r>
            <a:r>
              <a:rPr lang="en-US" dirty="0"/>
              <a:t>and performance centers:</a:t>
            </a:r>
          </a:p>
          <a:p>
            <a:pPr lvl="1"/>
            <a:r>
              <a:rPr lang="en-US" dirty="0"/>
              <a:t>The Orthopedic Specialty Hospital, Salt Lake City, UT</a:t>
            </a:r>
          </a:p>
          <a:p>
            <a:pPr lvl="1"/>
            <a:r>
              <a:rPr lang="en-US" dirty="0"/>
              <a:t>United States Ski and Snowboard Association, Park City, UT</a:t>
            </a:r>
          </a:p>
          <a:p>
            <a:pPr lvl="1"/>
            <a:r>
              <a:rPr lang="en-US" dirty="0" err="1"/>
              <a:t>Promedica</a:t>
            </a:r>
            <a:r>
              <a:rPr lang="en-US" dirty="0"/>
              <a:t>, Toledo, OH</a:t>
            </a:r>
          </a:p>
          <a:p>
            <a:pPr lvl="1"/>
            <a:r>
              <a:rPr lang="en-US" dirty="0"/>
              <a:t>The Andrews Institute, Gulf Breeze, FL</a:t>
            </a:r>
          </a:p>
          <a:p>
            <a:pPr lvl="1"/>
            <a:r>
              <a:rPr lang="en-US" dirty="0"/>
              <a:t>The Mayo Clinic, Rochester and Minneapolis, MN</a:t>
            </a:r>
          </a:p>
          <a:p>
            <a:pPr lvl="1"/>
            <a:r>
              <a:rPr lang="en-US" dirty="0"/>
              <a:t>The Sanford Clinic, Sioux Falls, SD</a:t>
            </a:r>
          </a:p>
          <a:p>
            <a:r>
              <a:rPr lang="en-US" dirty="0"/>
              <a:t>February 17, 2017 – Board of Regents approves naming the sports medicine and performance center for William J. Hybl.  The center will be known as the “William J. Hybl Sports Medicine and Performance </a:t>
            </a:r>
            <a:r>
              <a:rPr lang="en-US" dirty="0" smtClean="0"/>
              <a:t>Center.” </a:t>
            </a:r>
            <a:r>
              <a:rPr lang="en-US" dirty="0"/>
              <a:t>(Hybl Center).</a:t>
            </a:r>
          </a:p>
          <a:p>
            <a:r>
              <a:rPr lang="en-US" dirty="0"/>
              <a:t>February, 2017 – UCCS enters into a Letter of Agreement with </a:t>
            </a:r>
            <a:r>
              <a:rPr lang="en-US" dirty="0" err="1"/>
              <a:t>Centura</a:t>
            </a:r>
            <a:r>
              <a:rPr lang="en-US" dirty="0"/>
              <a:t> Health to collaborate in the development of the Hybl Center.</a:t>
            </a:r>
          </a:p>
          <a:p>
            <a:r>
              <a:rPr lang="en-US" dirty="0"/>
              <a:t>March, 2017 – UCCS and </a:t>
            </a:r>
            <a:r>
              <a:rPr lang="en-US" dirty="0" err="1"/>
              <a:t>Centura</a:t>
            </a:r>
            <a:r>
              <a:rPr lang="en-US" dirty="0"/>
              <a:t> Health complete a functional program plan for the Hybl Center in preparation for work on the building program plan.</a:t>
            </a:r>
          </a:p>
          <a:p>
            <a:endParaRPr lang="en-US" dirty="0"/>
          </a:p>
        </p:txBody>
      </p:sp>
    </p:spTree>
    <p:extLst>
      <p:ext uri="{BB962C8B-B14F-4D97-AF65-F5344CB8AC3E}">
        <p14:creationId xmlns:p14="http://schemas.microsoft.com/office/powerpoint/2010/main" val="23397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Functional Program Plan</a:t>
            </a:r>
            <a:br>
              <a:rPr lang="en-US" sz="3200" dirty="0" smtClean="0"/>
            </a:br>
            <a:r>
              <a:rPr lang="en-US" sz="3200" dirty="0" smtClean="0"/>
              <a:t>Goals</a:t>
            </a:r>
            <a:endParaRPr lang="en-US" sz="3200" dirty="0"/>
          </a:p>
        </p:txBody>
      </p:sp>
      <p:sp>
        <p:nvSpPr>
          <p:cNvPr id="3" name="Content Placeholder 2"/>
          <p:cNvSpPr>
            <a:spLocks noGrp="1"/>
          </p:cNvSpPr>
          <p:nvPr>
            <p:ph idx="1"/>
          </p:nvPr>
        </p:nvSpPr>
        <p:spPr/>
        <p:txBody>
          <a:bodyPr>
            <a:normAutofit fontScale="92500" lnSpcReduction="10000"/>
          </a:bodyPr>
          <a:lstStyle/>
          <a:p>
            <a:r>
              <a:rPr lang="en-US" i="1" dirty="0" smtClean="0"/>
              <a:t>Develop </a:t>
            </a:r>
            <a:r>
              <a:rPr lang="en-US" i="1" dirty="0"/>
              <a:t>an innovative, integrated and sustainable sports medicine program for elite and amateur athletes, and all individuals who desire to achieve and to maintain active, healthy lifestyles; </a:t>
            </a:r>
            <a:endParaRPr lang="en-US" i="1" dirty="0" smtClean="0"/>
          </a:p>
          <a:p>
            <a:r>
              <a:rPr lang="en-US" i="1" dirty="0" smtClean="0"/>
              <a:t>Develop </a:t>
            </a:r>
            <a:r>
              <a:rPr lang="en-US" i="1" dirty="0"/>
              <a:t>sports medicine and human performance research and education programs to promote optimal performance and sustainable standards of higher health; and </a:t>
            </a:r>
            <a:endParaRPr lang="en-US" i="1" dirty="0" smtClean="0"/>
          </a:p>
          <a:p>
            <a:r>
              <a:rPr lang="en-US" i="1" dirty="0" smtClean="0"/>
              <a:t>Provide </a:t>
            </a:r>
            <a:r>
              <a:rPr lang="en-US" i="1" dirty="0"/>
              <a:t>human performance testing, training and educational services that empower elite amateur, professional and semi-professional athletes, first responders, military personnel, wounded warriors, youth sport participants, club sport participants, recreational and masters athletes, workplace athletes and all other individuals in achieving their unique, personal performance goals.</a:t>
            </a: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402156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3600" dirty="0"/>
              <a:t>Functional Program Plan</a:t>
            </a:r>
            <a:br>
              <a:rPr lang="en-US" sz="3600" dirty="0"/>
            </a:br>
            <a:r>
              <a:rPr lang="en-US" sz="3600" dirty="0"/>
              <a:t>Clinical Areas of Focus</a:t>
            </a:r>
            <a:br>
              <a:rPr lang="en-US" sz="3600" dirty="0"/>
            </a:br>
            <a:endParaRPr lang="en-US" sz="3600" dirty="0"/>
          </a:p>
        </p:txBody>
      </p:sp>
      <p:sp>
        <p:nvSpPr>
          <p:cNvPr id="3" name="Content Placeholder 2"/>
          <p:cNvSpPr>
            <a:spLocks noGrp="1"/>
          </p:cNvSpPr>
          <p:nvPr>
            <p:ph idx="1"/>
          </p:nvPr>
        </p:nvSpPr>
        <p:spPr/>
        <p:txBody>
          <a:bodyPr>
            <a:normAutofit fontScale="92500" lnSpcReduction="10000"/>
          </a:bodyPr>
          <a:lstStyle/>
          <a:p>
            <a:r>
              <a:rPr lang="en-US" dirty="0"/>
              <a:t>Orthopedic sports medicine</a:t>
            </a:r>
          </a:p>
          <a:p>
            <a:r>
              <a:rPr lang="en-US" dirty="0"/>
              <a:t>Primary care sports medicine</a:t>
            </a:r>
          </a:p>
          <a:p>
            <a:r>
              <a:rPr lang="en-US" dirty="0"/>
              <a:t>Physical medicine, therapy and rehabilitation</a:t>
            </a:r>
          </a:p>
          <a:p>
            <a:r>
              <a:rPr lang="en-US" dirty="0"/>
              <a:t>Occupational therapy</a:t>
            </a:r>
          </a:p>
          <a:p>
            <a:r>
              <a:rPr lang="en-US" dirty="0"/>
              <a:t>Athletic training</a:t>
            </a:r>
          </a:p>
          <a:p>
            <a:r>
              <a:rPr lang="en-US" dirty="0"/>
              <a:t>Pain management</a:t>
            </a:r>
          </a:p>
          <a:p>
            <a:r>
              <a:rPr lang="en-US" dirty="0"/>
              <a:t>Imaging</a:t>
            </a:r>
          </a:p>
          <a:p>
            <a:r>
              <a:rPr lang="en-US" dirty="0"/>
              <a:t>Body composition and bone health</a:t>
            </a:r>
          </a:p>
          <a:p>
            <a:r>
              <a:rPr lang="en-US" dirty="0"/>
              <a:t>Performance training</a:t>
            </a:r>
          </a:p>
          <a:p>
            <a:r>
              <a:rPr lang="en-US" dirty="0"/>
              <a:t>Occupational and tactical scenario training</a:t>
            </a:r>
          </a:p>
          <a:p>
            <a:r>
              <a:rPr lang="en-US" dirty="0"/>
              <a:t>Altitude/environmental training facility</a:t>
            </a:r>
          </a:p>
          <a:p>
            <a:endParaRPr lang="en-US" dirty="0"/>
          </a:p>
        </p:txBody>
      </p:sp>
    </p:spTree>
    <p:extLst>
      <p:ext uri="{BB962C8B-B14F-4D97-AF65-F5344CB8AC3E}">
        <p14:creationId xmlns:p14="http://schemas.microsoft.com/office/powerpoint/2010/main" val="2647317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3600" dirty="0"/>
              <a:t>Functional Program Plan</a:t>
            </a:r>
            <a:br>
              <a:rPr lang="en-US" sz="3600" dirty="0"/>
            </a:br>
            <a:r>
              <a:rPr lang="en-US" sz="3600" dirty="0"/>
              <a:t>Academic Areas of Focus</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t>Applied Physiology/Exercise Science</a:t>
            </a:r>
          </a:p>
          <a:p>
            <a:pPr lvl="1"/>
            <a:r>
              <a:rPr lang="en-US" dirty="0"/>
              <a:t>Exercise physiology/human performance</a:t>
            </a:r>
          </a:p>
          <a:p>
            <a:pPr lvl="1"/>
            <a:r>
              <a:rPr lang="en-US" dirty="0"/>
              <a:t>Biomechanics and motor learning</a:t>
            </a:r>
          </a:p>
          <a:p>
            <a:pPr lvl="1"/>
            <a:r>
              <a:rPr lang="en-US" dirty="0"/>
              <a:t>Strength and Conditioning</a:t>
            </a:r>
          </a:p>
          <a:p>
            <a:pPr lvl="1"/>
            <a:r>
              <a:rPr lang="en-US" dirty="0"/>
              <a:t>Athletic Training (MSAT)</a:t>
            </a:r>
          </a:p>
          <a:p>
            <a:pPr lvl="1"/>
            <a:r>
              <a:rPr lang="en-US" dirty="0"/>
              <a:t>Sports nutrition</a:t>
            </a:r>
          </a:p>
          <a:p>
            <a:pPr lvl="1"/>
            <a:r>
              <a:rPr lang="en-US" dirty="0"/>
              <a:t>Sports performance</a:t>
            </a:r>
          </a:p>
          <a:p>
            <a:pPr lvl="1"/>
            <a:r>
              <a:rPr lang="en-US" dirty="0"/>
              <a:t>Coaching development</a:t>
            </a:r>
          </a:p>
          <a:p>
            <a:r>
              <a:rPr lang="en-US" dirty="0"/>
              <a:t>Human anatomy &amp; physiology</a:t>
            </a:r>
          </a:p>
          <a:p>
            <a:r>
              <a:rPr lang="en-US" dirty="0"/>
              <a:t>Performance at environmental extremes</a:t>
            </a:r>
          </a:p>
          <a:p>
            <a:r>
              <a:rPr lang="en-US" dirty="0"/>
              <a:t>Body composition and bone health</a:t>
            </a:r>
          </a:p>
          <a:p>
            <a:r>
              <a:rPr lang="en-US" dirty="0"/>
              <a:t>Clinical outcomes</a:t>
            </a:r>
          </a:p>
          <a:p>
            <a:endParaRPr lang="en-US" dirty="0"/>
          </a:p>
        </p:txBody>
      </p:sp>
    </p:spTree>
    <p:extLst>
      <p:ext uri="{BB962C8B-B14F-4D97-AF65-F5344CB8AC3E}">
        <p14:creationId xmlns:p14="http://schemas.microsoft.com/office/powerpoint/2010/main" val="21706567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830</TotalTime>
  <Words>1394</Words>
  <Application>Microsoft Office PowerPoint</Application>
  <PresentationFormat>On-screen Show (4:3)</PresentationFormat>
  <Paragraphs>167</Paragraphs>
  <Slides>33</Slides>
  <Notes>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Commencement of Substantial Work</vt:lpstr>
      <vt:lpstr>Goals for the William J. Hybl Sports Medicine and Performance Center</vt:lpstr>
      <vt:lpstr>Requirements of the Hybl Center</vt:lpstr>
      <vt:lpstr>Prerequisites</vt:lpstr>
      <vt:lpstr>Significant Actions Taken to Date</vt:lpstr>
      <vt:lpstr>Functional Program Plan Goals</vt:lpstr>
      <vt:lpstr> Functional Program Plan Clinical Areas of Focus </vt:lpstr>
      <vt:lpstr> Functional Program Plan Academic Areas of Focus </vt:lpstr>
      <vt:lpstr>Proposed Centers of Distinction</vt:lpstr>
      <vt:lpstr>The Center for Athletes and Active Individuals with Physical Disabilities</vt:lpstr>
      <vt:lpstr>The Center for Athletes and Active Individuals with Physical Disabilities</vt:lpstr>
      <vt:lpstr>The Environmental Health and Performance Center</vt:lpstr>
      <vt:lpstr>The Environmental Health and Performance Center</vt:lpstr>
      <vt:lpstr>The Center for Tactical and Occupational Athlete Performance</vt:lpstr>
      <vt:lpstr>The Center for Tactical and Occupational Athlete Performance</vt:lpstr>
      <vt:lpstr>Significant Actions Continued</vt:lpstr>
      <vt:lpstr>Significant Actions Continued</vt:lpstr>
      <vt:lpstr>Hybl Center Project</vt:lpstr>
      <vt:lpstr>Current Status</vt:lpstr>
      <vt:lpstr>Projected Schedule</vt:lpstr>
      <vt:lpstr>Certification of Requisite Design Elements</vt:lpstr>
      <vt:lpstr>Examples of Site Work to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Sweet</dc:creator>
  <cp:lastModifiedBy>Beukema, Lemeria D.</cp:lastModifiedBy>
  <cp:revision>58</cp:revision>
  <cp:lastPrinted>2018-08-13T16:03:19Z</cp:lastPrinted>
  <dcterms:created xsi:type="dcterms:W3CDTF">2017-12-07T21:27:13Z</dcterms:created>
  <dcterms:modified xsi:type="dcterms:W3CDTF">2018-08-13T16:04:35Z</dcterms:modified>
</cp:coreProperties>
</file>